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88" r:id="rId3"/>
    <p:sldId id="290" r:id="rId4"/>
    <p:sldId id="325" r:id="rId5"/>
    <p:sldId id="301" r:id="rId6"/>
    <p:sldId id="307" r:id="rId7"/>
    <p:sldId id="302" r:id="rId8"/>
    <p:sldId id="326" r:id="rId9"/>
    <p:sldId id="303" r:id="rId10"/>
    <p:sldId id="336" r:id="rId11"/>
    <p:sldId id="309" r:id="rId12"/>
    <p:sldId id="308" r:id="rId13"/>
    <p:sldId id="327" r:id="rId14"/>
    <p:sldId id="310" r:id="rId15"/>
    <p:sldId id="311" r:id="rId16"/>
    <p:sldId id="312" r:id="rId17"/>
    <p:sldId id="314" r:id="rId18"/>
    <p:sldId id="315" r:id="rId19"/>
    <p:sldId id="317" r:id="rId20"/>
    <p:sldId id="328" r:id="rId21"/>
    <p:sldId id="316" r:id="rId22"/>
    <p:sldId id="318" r:id="rId23"/>
    <p:sldId id="321" r:id="rId24"/>
    <p:sldId id="322" r:id="rId25"/>
    <p:sldId id="324" r:id="rId26"/>
    <p:sldId id="320" r:id="rId27"/>
    <p:sldId id="323" r:id="rId28"/>
    <p:sldId id="329" r:id="rId29"/>
    <p:sldId id="330" r:id="rId30"/>
    <p:sldId id="331" r:id="rId31"/>
    <p:sldId id="332" r:id="rId32"/>
    <p:sldId id="319" r:id="rId33"/>
    <p:sldId id="313" r:id="rId34"/>
    <p:sldId id="334" r:id="rId35"/>
    <p:sldId id="333" r:id="rId36"/>
    <p:sldId id="335"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65" d="100"/>
          <a:sy n="65" d="100"/>
        </p:scale>
        <p:origin x="1336"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3C13E26-10BD-4C58-BDCC-20E9D1AE3DDF}" type="datetimeFigureOut">
              <a:rPr lang="en-GB" smtClean="0"/>
              <a:t>29/04/2020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19BD634-5742-49E4-85C8-A932D50858C9}" type="slidenum">
              <a:rPr lang="en-GB" smtClean="0"/>
              <a:t>‹#›</a:t>
            </a:fld>
            <a:endParaRPr lang="en-GB"/>
          </a:p>
        </p:txBody>
      </p:sp>
    </p:spTree>
    <p:extLst>
      <p:ext uri="{BB962C8B-B14F-4D97-AF65-F5344CB8AC3E}">
        <p14:creationId xmlns:p14="http://schemas.microsoft.com/office/powerpoint/2010/main" val="2065441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B786ADC-0347-4224-9189-4B75BFC6413E}" type="datetimeFigureOut">
              <a:rPr lang="en-GB" smtClean="0"/>
              <a:t>29/04/2020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540EE00-8228-4874-B0C9-A09BF05E4EDD}" type="slidenum">
              <a:rPr lang="en-GB" smtClean="0"/>
              <a:t>‹#›</a:t>
            </a:fld>
            <a:endParaRPr lang="en-GB"/>
          </a:p>
        </p:txBody>
      </p:sp>
    </p:spTree>
    <p:extLst>
      <p:ext uri="{BB962C8B-B14F-4D97-AF65-F5344CB8AC3E}">
        <p14:creationId xmlns:p14="http://schemas.microsoft.com/office/powerpoint/2010/main" val="22369272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40EE00-8228-4874-B0C9-A09BF05E4ED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5647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40EE00-8228-4874-B0C9-A09BF05E4EDD}"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920421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40EE00-8228-4874-B0C9-A09BF05E4EDD}"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92026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40EE00-8228-4874-B0C9-A09BF05E4EDD}"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025132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40EE00-8228-4874-B0C9-A09BF05E4EDD}"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3195203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40EE00-8228-4874-B0C9-A09BF05E4EDD}"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186024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317BBE-A882-4CD5-8F2F-B5C6F2237EF2}" type="datetime1">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4F6ED-628D-43FC-BB3F-82A3E1DAF92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02D65-319D-432A-9F51-FDB0ED1DA5B0}" type="datetime1">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4F6ED-628D-43FC-BB3F-82A3E1DAF92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95BF6-BC0C-4183-AFC1-0F29B15F8A52}" type="datetime1">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4F6ED-628D-43FC-BB3F-82A3E1DAF92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5FA5C-F7DF-41A8-9CB6-7D38FF0F2EE4}" type="datetime1">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4F6ED-628D-43FC-BB3F-82A3E1DAF92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17C5F9-9532-4729-A4A7-F4DE9520DD21}" type="datetime1">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4F6ED-628D-43FC-BB3F-82A3E1DAF92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F46E5B-7861-43AE-BA21-F80321DA4DC8}" type="datetime1">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A4F6ED-628D-43FC-BB3F-82A3E1DAF92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A62F7-1D2A-4B42-9045-9665450D662E}" type="datetime1">
              <a:rPr lang="en-GB" smtClean="0"/>
              <a:t>29/04/2020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A4F6ED-628D-43FC-BB3F-82A3E1DAF92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5A7F8B-6B08-4916-B243-CD00A105648A}" type="datetime1">
              <a:rPr lang="en-GB" smtClean="0"/>
              <a:t>29/04/2020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A4F6ED-628D-43FC-BB3F-82A3E1DAF92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E9163-71CB-4A1A-AD43-EB1B71BD9909}" type="datetime1">
              <a:rPr lang="en-GB" smtClean="0"/>
              <a:t>29/04/2020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A4F6ED-628D-43FC-BB3F-82A3E1DAF92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581B2-0E13-4C3F-A03B-F4B375180396}" type="datetime1">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A4F6ED-628D-43FC-BB3F-82A3E1DAF923}"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7A63FC6-87F5-4EC3-8BD8-AEA48EB1F601}" type="datetime1">
              <a:rPr lang="en-GB" smtClean="0"/>
              <a:t>29/04/2020</a:t>
            </a:fld>
            <a:endParaRPr lang="en-GB"/>
          </a:p>
        </p:txBody>
      </p:sp>
      <p:sp>
        <p:nvSpPr>
          <p:cNvPr id="9" name="Slide Number Placeholder 8"/>
          <p:cNvSpPr>
            <a:spLocks noGrp="1"/>
          </p:cNvSpPr>
          <p:nvPr>
            <p:ph type="sldNum" sz="quarter" idx="11"/>
          </p:nvPr>
        </p:nvSpPr>
        <p:spPr/>
        <p:txBody>
          <a:bodyPr/>
          <a:lstStyle/>
          <a:p>
            <a:fld id="{C9A4F6ED-628D-43FC-BB3F-82A3E1DAF923}"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9A4F6ED-628D-43FC-BB3F-82A3E1DAF923}"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A0EB094-7640-46FE-A9F5-B11966138D3F}" type="datetime1">
              <a:rPr lang="en-GB" smtClean="0"/>
              <a:t>29/04/2020</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en-GB" sz="3600" b="1" dirty="0" smtClean="0"/>
              <a:t>COVID 19 PANDEMIC</a:t>
            </a:r>
            <a:endParaRPr lang="en-GB" sz="3600" b="1" dirty="0"/>
          </a:p>
        </p:txBody>
      </p:sp>
      <p:sp>
        <p:nvSpPr>
          <p:cNvPr id="6" name="Text Placeholder 5"/>
          <p:cNvSpPr>
            <a:spLocks noGrp="1"/>
          </p:cNvSpPr>
          <p:nvPr>
            <p:ph type="body" sz="half" idx="2"/>
          </p:nvPr>
        </p:nvSpPr>
        <p:spPr/>
        <p:txBody>
          <a:bodyPr>
            <a:normAutofit/>
          </a:bodyPr>
          <a:lstStyle/>
          <a:p>
            <a:r>
              <a:rPr lang="en-US" sz="2800" smtClean="0"/>
              <a:t>WORKPLACE </a:t>
            </a:r>
            <a:r>
              <a:rPr lang="en-US" sz="2800" dirty="0" smtClean="0"/>
              <a:t>PROTOCOL</a:t>
            </a:r>
            <a:endParaRPr lang="en-ZA" sz="2800" dirty="0"/>
          </a:p>
        </p:txBody>
      </p:sp>
      <p:sp>
        <p:nvSpPr>
          <p:cNvPr id="5" name="Slide Number Placeholder 4"/>
          <p:cNvSpPr>
            <a:spLocks noGrp="1"/>
          </p:cNvSpPr>
          <p:nvPr>
            <p:ph type="sldNum" sz="quarter" idx="12"/>
          </p:nvPr>
        </p:nvSpPr>
        <p:spPr/>
        <p:txBody>
          <a:bodyPr/>
          <a:lstStyle/>
          <a:p>
            <a:fld id="{C9A4F6ED-628D-43FC-BB3F-82A3E1DAF923}" type="slidenum">
              <a:rPr lang="en-GB" smtClean="0"/>
              <a:t>1</a:t>
            </a:fld>
            <a:endParaRPr lang="en-GB"/>
          </a:p>
        </p:txBody>
      </p:sp>
      <p:sp>
        <p:nvSpPr>
          <p:cNvPr id="3" name="Subtitle 2"/>
          <p:cNvSpPr>
            <a:spLocks noGrp="1"/>
          </p:cNvSpPr>
          <p:nvPr>
            <p:ph sz="quarter" idx="13"/>
          </p:nvPr>
        </p:nvSpPr>
        <p:spPr/>
        <p:style>
          <a:lnRef idx="2">
            <a:schemeClr val="accent1"/>
          </a:lnRef>
          <a:fillRef idx="1">
            <a:schemeClr val="lt1"/>
          </a:fillRef>
          <a:effectRef idx="0">
            <a:schemeClr val="accent1"/>
          </a:effectRef>
          <a:fontRef idx="minor">
            <a:schemeClr val="dk1"/>
          </a:fontRef>
        </p:style>
        <p:txBody>
          <a:bodyPr>
            <a:normAutofit/>
          </a:bodyPr>
          <a:lstStyle/>
          <a:p>
            <a:pPr marL="114300" indent="0" algn="ctr">
              <a:buNone/>
            </a:pPr>
            <a:endParaRPr lang="en-GB" b="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340768"/>
            <a:ext cx="4176464" cy="3384376"/>
          </a:xfrm>
          <a:prstGeom prst="rect">
            <a:avLst/>
          </a:prstGeom>
          <a:solidFill>
            <a:srgbClr val="FFFFFF"/>
          </a:solidFill>
          <a:ln>
            <a:noFill/>
          </a:ln>
        </p:spPr>
      </p:pic>
      <p:pic>
        <p:nvPicPr>
          <p:cNvPr id="9" name="Picture 8"/>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3707097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smtClean="0"/>
              <a:t>1.4 USE OF SHARED OFFICE EQUIPMENTS</a:t>
            </a:r>
            <a:endParaRPr lang="en-ZA" sz="4400" dirty="0"/>
          </a:p>
        </p:txBody>
      </p:sp>
      <p:sp>
        <p:nvSpPr>
          <p:cNvPr id="3" name="Content Placeholder 2"/>
          <p:cNvSpPr>
            <a:spLocks noGrp="1"/>
          </p:cNvSpPr>
          <p:nvPr>
            <p:ph sz="half" idx="1"/>
          </p:nvPr>
        </p:nvSpPr>
        <p:spPr/>
        <p:txBody>
          <a:bodyPr>
            <a:normAutofit/>
          </a:bodyPr>
          <a:lstStyle/>
          <a:p>
            <a:r>
              <a:rPr lang="en-US" dirty="0" smtClean="0"/>
              <a:t>Telephones, photocopy machines must be sanitized before and after every use.</a:t>
            </a:r>
          </a:p>
          <a:p>
            <a:r>
              <a:rPr lang="en-US" dirty="0" smtClean="0"/>
              <a:t>After any handling of paper, pens, surfaces </a:t>
            </a:r>
            <a:r>
              <a:rPr lang="en-US" dirty="0" err="1" smtClean="0"/>
              <a:t>etc</a:t>
            </a:r>
            <a:r>
              <a:rPr lang="en-US" dirty="0" smtClean="0"/>
              <a:t> sanitize before and after handling.</a:t>
            </a:r>
            <a:endParaRPr lang="en-ZA" dirty="0"/>
          </a:p>
        </p:txBody>
      </p:sp>
      <p:sp>
        <p:nvSpPr>
          <p:cNvPr id="4" name="Slide Number Placeholder 3"/>
          <p:cNvSpPr>
            <a:spLocks noGrp="1"/>
          </p:cNvSpPr>
          <p:nvPr>
            <p:ph type="sldNum" sz="quarter" idx="12"/>
          </p:nvPr>
        </p:nvSpPr>
        <p:spPr/>
        <p:txBody>
          <a:bodyPr/>
          <a:lstStyle/>
          <a:p>
            <a:fld id="{C9A4F6ED-628D-43FC-BB3F-82A3E1DAF923}" type="slidenum">
              <a:rPr lang="en-GB" smtClean="0"/>
              <a:t>10</a:t>
            </a:fld>
            <a:endParaRPr lang="en-GB"/>
          </a:p>
        </p:txBody>
      </p:sp>
      <p:pic>
        <p:nvPicPr>
          <p:cNvPr id="7" name="Picture 6"/>
          <p:cNvPicPr>
            <a:picLocks noChangeAspect="1"/>
          </p:cNvPicPr>
          <p:nvPr/>
        </p:nvPicPr>
        <p:blipFill>
          <a:blip r:embed="rId2"/>
          <a:stretch>
            <a:fillRect/>
          </a:stretch>
        </p:blipFill>
        <p:spPr>
          <a:xfrm>
            <a:off x="8448310" y="6184176"/>
            <a:ext cx="715595" cy="673824"/>
          </a:xfrm>
          <a:prstGeom prst="rect">
            <a:avLst/>
          </a:prstGeo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87824" y="1536192"/>
            <a:ext cx="3121152" cy="4590288"/>
          </a:xfrm>
        </p:spPr>
      </p:pic>
    </p:spTree>
    <p:extLst>
      <p:ext uri="{BB962C8B-B14F-4D97-AF65-F5344CB8AC3E}">
        <p14:creationId xmlns:p14="http://schemas.microsoft.com/office/powerpoint/2010/main" val="3434749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492896"/>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2F2B20"/>
                </a:solidFill>
              </a:rPr>
              <a:t> STEP 2: OFFICE CLEANING </a:t>
            </a:r>
            <a:endParaRPr lang="en-GB" dirty="0">
              <a:solidFill>
                <a:srgbClr val="2F2B20"/>
              </a:solidFill>
            </a:endParaRPr>
          </a:p>
        </p:txBody>
      </p:sp>
      <p:sp>
        <p:nvSpPr>
          <p:cNvPr id="5" name="Slide Number Placeholder 4"/>
          <p:cNvSpPr>
            <a:spLocks noGrp="1"/>
          </p:cNvSpPr>
          <p:nvPr>
            <p:ph type="sldNum" sz="quarter" idx="12"/>
          </p:nvPr>
        </p:nvSpPr>
        <p:spPr/>
        <p:txBody>
          <a:bodyPr/>
          <a:lstStyle/>
          <a:p>
            <a:fld id="{C9A4F6ED-628D-43FC-BB3F-82A3E1DAF923}" type="slidenum">
              <a:rPr lang="en-GB" smtClean="0"/>
              <a:pPr/>
              <a:t>11</a:t>
            </a:fld>
            <a:endParaRPr lang="en-GB"/>
          </a:p>
        </p:txBody>
      </p:sp>
      <p:pic>
        <p:nvPicPr>
          <p:cNvPr id="6" name="Picture 5"/>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2953014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2.1 OFFICE CLEANING – DISINFECTION </a:t>
            </a:r>
            <a:endParaRPr lang="en-ZA" sz="4000" dirty="0"/>
          </a:p>
        </p:txBody>
      </p:sp>
      <p:sp>
        <p:nvSpPr>
          <p:cNvPr id="3" name="Content Placeholder 2"/>
          <p:cNvSpPr>
            <a:spLocks noGrp="1"/>
          </p:cNvSpPr>
          <p:nvPr>
            <p:ph sz="half" idx="1"/>
          </p:nvPr>
        </p:nvSpPr>
        <p:spPr>
          <a:xfrm>
            <a:off x="457200" y="1536192"/>
            <a:ext cx="3970784" cy="4590288"/>
          </a:xfrm>
        </p:spPr>
        <p:txBody>
          <a:bodyPr>
            <a:normAutofit fontScale="85000" lnSpcReduction="10000"/>
          </a:bodyPr>
          <a:lstStyle/>
          <a:p>
            <a:r>
              <a:rPr lang="en-US" sz="3100" dirty="0" smtClean="0"/>
              <a:t>Apply prescribed disinfectants to kills germs and virus regularly – At least once a day before and after work.</a:t>
            </a:r>
          </a:p>
          <a:p>
            <a:r>
              <a:rPr lang="en-US" sz="3100" dirty="0" smtClean="0"/>
              <a:t>It is recommended that due to the limited resources, office occupants must take it upon themselves to ensure that this process is done as recommended.</a:t>
            </a:r>
            <a:endParaRPr lang="en-ZA" sz="3100" dirty="0"/>
          </a:p>
        </p:txBody>
      </p:sp>
      <p:sp>
        <p:nvSpPr>
          <p:cNvPr id="4" name="Slide Number Placeholder 3"/>
          <p:cNvSpPr>
            <a:spLocks noGrp="1"/>
          </p:cNvSpPr>
          <p:nvPr>
            <p:ph type="sldNum" sz="quarter" idx="12"/>
          </p:nvPr>
        </p:nvSpPr>
        <p:spPr/>
        <p:txBody>
          <a:bodyPr/>
          <a:lstStyle/>
          <a:p>
            <a:fld id="{C9A4F6ED-628D-43FC-BB3F-82A3E1DAF923}" type="slidenum">
              <a:rPr lang="en-GB" smtClean="0"/>
              <a:t>12</a:t>
            </a:fld>
            <a:endParaRPr lang="en-GB"/>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87824" y="1417638"/>
            <a:ext cx="3121152" cy="4387626"/>
          </a:xfrm>
        </p:spPr>
      </p:pic>
      <p:pic>
        <p:nvPicPr>
          <p:cNvPr id="10" name="Picture 9"/>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2938695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2.3 FLEET – DISINFECTION </a:t>
            </a:r>
            <a:endParaRPr lang="en-ZA" sz="4000" dirty="0"/>
          </a:p>
        </p:txBody>
      </p:sp>
      <p:sp>
        <p:nvSpPr>
          <p:cNvPr id="3" name="Content Placeholder 2"/>
          <p:cNvSpPr>
            <a:spLocks noGrp="1"/>
          </p:cNvSpPr>
          <p:nvPr>
            <p:ph sz="half" idx="1"/>
          </p:nvPr>
        </p:nvSpPr>
        <p:spPr>
          <a:xfrm>
            <a:off x="323528" y="1536192"/>
            <a:ext cx="4104456" cy="4590288"/>
          </a:xfrm>
        </p:spPr>
        <p:txBody>
          <a:bodyPr>
            <a:normAutofit fontScale="70000" lnSpcReduction="20000"/>
          </a:bodyPr>
          <a:lstStyle/>
          <a:p>
            <a:r>
              <a:rPr lang="en-US" sz="3100" dirty="0" smtClean="0"/>
              <a:t>Apply prescribed disinfectants to kills germs and virus regularly – At least once a day before and after work.</a:t>
            </a:r>
          </a:p>
          <a:p>
            <a:r>
              <a:rPr lang="en-US" sz="3100" dirty="0" smtClean="0"/>
              <a:t>It is recommended that due to the limited resources, drivers must take it upon themselves to ensure that this process is done as recommended.</a:t>
            </a:r>
          </a:p>
          <a:p>
            <a:r>
              <a:rPr lang="en-US" sz="3100" dirty="0" smtClean="0"/>
              <a:t>Owners of the rented fleet must also follow suit and submit a log book of fumigation/sanitization of their fleet.</a:t>
            </a:r>
          </a:p>
          <a:p>
            <a:r>
              <a:rPr lang="en-US" sz="3100" dirty="0" smtClean="0"/>
              <a:t>Supervisors must sign off the log book </a:t>
            </a:r>
            <a:endParaRPr lang="en-ZA" sz="3100" dirty="0"/>
          </a:p>
        </p:txBody>
      </p:sp>
      <p:sp>
        <p:nvSpPr>
          <p:cNvPr id="4" name="Slide Number Placeholder 3"/>
          <p:cNvSpPr>
            <a:spLocks noGrp="1"/>
          </p:cNvSpPr>
          <p:nvPr>
            <p:ph type="sldNum" sz="quarter" idx="12"/>
          </p:nvPr>
        </p:nvSpPr>
        <p:spPr/>
        <p:txBody>
          <a:bodyPr/>
          <a:lstStyle/>
          <a:p>
            <a:fld id="{C9A4F6ED-628D-43FC-BB3F-82A3E1DAF923}" type="slidenum">
              <a:rPr lang="en-GB" smtClean="0"/>
              <a:t>13</a:t>
            </a:fld>
            <a:endParaRPr lang="en-GB"/>
          </a:p>
        </p:txBody>
      </p:sp>
      <p:pic>
        <p:nvPicPr>
          <p:cNvPr id="10" name="Picture 9"/>
          <p:cNvPicPr>
            <a:picLocks noChangeAspect="1"/>
          </p:cNvPicPr>
          <p:nvPr/>
        </p:nvPicPr>
        <p:blipFill>
          <a:blip r:embed="rId2"/>
          <a:stretch>
            <a:fillRect/>
          </a:stretch>
        </p:blipFill>
        <p:spPr>
          <a:xfrm>
            <a:off x="8448310" y="6184176"/>
            <a:ext cx="715595" cy="673824"/>
          </a:xfrm>
          <a:prstGeom prst="rect">
            <a:avLst/>
          </a:prstGeo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19600" y="1628800"/>
            <a:ext cx="3657600" cy="4497680"/>
          </a:xfrm>
        </p:spPr>
      </p:pic>
    </p:spTree>
    <p:extLst>
      <p:ext uri="{BB962C8B-B14F-4D97-AF65-F5344CB8AC3E}">
        <p14:creationId xmlns:p14="http://schemas.microsoft.com/office/powerpoint/2010/main" val="3351204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2.4 OFFICE CLEANING - HYGIENE</a:t>
            </a:r>
            <a:endParaRPr lang="en-ZA" sz="4000" dirty="0"/>
          </a:p>
        </p:txBody>
      </p:sp>
      <p:sp>
        <p:nvSpPr>
          <p:cNvPr id="3" name="Content Placeholder 2"/>
          <p:cNvSpPr>
            <a:spLocks noGrp="1"/>
          </p:cNvSpPr>
          <p:nvPr>
            <p:ph sz="half" idx="1"/>
          </p:nvPr>
        </p:nvSpPr>
        <p:spPr>
          <a:xfrm>
            <a:off x="395536" y="1536192"/>
            <a:ext cx="4032448" cy="4590288"/>
          </a:xfrm>
        </p:spPr>
        <p:txBody>
          <a:bodyPr>
            <a:normAutofit fontScale="70000" lnSpcReduction="20000"/>
          </a:bodyPr>
          <a:lstStyle/>
          <a:p>
            <a:r>
              <a:rPr lang="en-US" sz="3400" dirty="0"/>
              <a:t>Train cleaners to protect themselves.</a:t>
            </a:r>
          </a:p>
          <a:p>
            <a:r>
              <a:rPr lang="en-US" sz="3400" dirty="0" smtClean="0"/>
              <a:t>Cleaners must be provided with proper PPE and it must be worn at all times, at work and outside work</a:t>
            </a:r>
          </a:p>
          <a:p>
            <a:r>
              <a:rPr lang="en-US" sz="3400" dirty="0" smtClean="0"/>
              <a:t>Clean </a:t>
            </a:r>
            <a:r>
              <a:rPr lang="en-US" sz="3400" dirty="0"/>
              <a:t>and disinfect floors, water taps, door knobs as frequently as possible. </a:t>
            </a:r>
            <a:r>
              <a:rPr lang="en-US" sz="3400" dirty="0" smtClean="0"/>
              <a:t>They </a:t>
            </a:r>
            <a:r>
              <a:rPr lang="en-US" sz="3400" dirty="0"/>
              <a:t>can be sources of infection since many people use them everyday. </a:t>
            </a:r>
            <a:endParaRPr lang="en-US" sz="3400" dirty="0" smtClean="0"/>
          </a:p>
          <a:p>
            <a:r>
              <a:rPr lang="en-US" sz="3400" dirty="0" smtClean="0"/>
              <a:t>This will practice will reduce exposure to COVID 19</a:t>
            </a:r>
          </a:p>
          <a:p>
            <a:pPr marL="114300" indent="0">
              <a:buNone/>
            </a:pPr>
            <a:endParaRPr lang="en-ZA" sz="3100" dirty="0"/>
          </a:p>
        </p:txBody>
      </p:sp>
      <p:sp>
        <p:nvSpPr>
          <p:cNvPr id="4" name="Slide Number Placeholder 3"/>
          <p:cNvSpPr>
            <a:spLocks noGrp="1"/>
          </p:cNvSpPr>
          <p:nvPr>
            <p:ph type="sldNum" sz="quarter" idx="12"/>
          </p:nvPr>
        </p:nvSpPr>
        <p:spPr/>
        <p:txBody>
          <a:bodyPr/>
          <a:lstStyle/>
          <a:p>
            <a:fld id="{C9A4F6ED-628D-43FC-BB3F-82A3E1DAF923}" type="slidenum">
              <a:rPr lang="en-GB" smtClean="0"/>
              <a:t>14</a:t>
            </a:fld>
            <a:endParaRPr lang="en-GB"/>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1536192"/>
            <a:ext cx="3158067" cy="4509008"/>
          </a:xfrm>
        </p:spPr>
      </p:pic>
      <p:pic>
        <p:nvPicPr>
          <p:cNvPr id="6" name="Picture 5"/>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3476407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2.5 PERSONAL HYGIENE</a:t>
            </a:r>
            <a:endParaRPr lang="en-ZA" sz="4000" dirty="0"/>
          </a:p>
        </p:txBody>
      </p:sp>
      <p:sp>
        <p:nvSpPr>
          <p:cNvPr id="3" name="Content Placeholder 2"/>
          <p:cNvSpPr>
            <a:spLocks noGrp="1"/>
          </p:cNvSpPr>
          <p:nvPr>
            <p:ph sz="half" idx="1"/>
          </p:nvPr>
        </p:nvSpPr>
        <p:spPr>
          <a:xfrm>
            <a:off x="251520" y="1536192"/>
            <a:ext cx="4396598" cy="4701120"/>
          </a:xfrm>
        </p:spPr>
        <p:txBody>
          <a:bodyPr>
            <a:normAutofit fontScale="70000" lnSpcReduction="20000"/>
          </a:bodyPr>
          <a:lstStyle/>
          <a:p>
            <a:r>
              <a:rPr lang="en-US" sz="3100" dirty="0"/>
              <a:t>Ensure that the workplace has a sufficient number of washing </a:t>
            </a:r>
            <a:r>
              <a:rPr lang="en-US" sz="3100" dirty="0" smtClean="0"/>
              <a:t>sinks and all in the working condition</a:t>
            </a:r>
            <a:endParaRPr lang="en-US" sz="3100" dirty="0"/>
          </a:p>
          <a:p>
            <a:r>
              <a:rPr lang="en-US" sz="3100" dirty="0" smtClean="0"/>
              <a:t>Disinfectors (sanitizers) must always be available in bathroom, office and at the entrances. </a:t>
            </a:r>
          </a:p>
          <a:p>
            <a:r>
              <a:rPr lang="en-US" sz="3100" dirty="0" smtClean="0"/>
              <a:t>Establish </a:t>
            </a:r>
            <a:r>
              <a:rPr lang="en-US" sz="3100" dirty="0"/>
              <a:t>a </a:t>
            </a:r>
            <a:r>
              <a:rPr lang="en-US" sz="3100" dirty="0" smtClean="0"/>
              <a:t>Organizational practice </a:t>
            </a:r>
            <a:r>
              <a:rPr lang="en-US" sz="3100" dirty="0"/>
              <a:t>that everyone washes their hands </a:t>
            </a:r>
            <a:r>
              <a:rPr lang="en-US" sz="3100" dirty="0" smtClean="0"/>
              <a:t>carefully. </a:t>
            </a:r>
          </a:p>
          <a:p>
            <a:r>
              <a:rPr lang="en-US" sz="3100" dirty="0" smtClean="0"/>
              <a:t>Clean </a:t>
            </a:r>
            <a:r>
              <a:rPr lang="en-US" sz="3100" dirty="0"/>
              <a:t>palms, fingers, wrists, and backs of both hands by using </a:t>
            </a:r>
            <a:r>
              <a:rPr lang="en-US" sz="3100" dirty="0" smtClean="0"/>
              <a:t>soap</a:t>
            </a:r>
            <a:r>
              <a:rPr lang="en-US" sz="3100" dirty="0"/>
              <a:t> for 20 seconds using </a:t>
            </a:r>
            <a:r>
              <a:rPr lang="en-US" sz="3100" dirty="0" smtClean="0"/>
              <a:t>soap as frequent as possible.</a:t>
            </a:r>
          </a:p>
          <a:p>
            <a:r>
              <a:rPr lang="en-US" sz="3100" dirty="0" smtClean="0"/>
              <a:t>Use of a hand sanitizer is also recommended</a:t>
            </a:r>
            <a:endParaRPr lang="en-ZA" sz="3100" dirty="0"/>
          </a:p>
        </p:txBody>
      </p:sp>
      <p:sp>
        <p:nvSpPr>
          <p:cNvPr id="4" name="Slide Number Placeholder 3"/>
          <p:cNvSpPr>
            <a:spLocks noGrp="1"/>
          </p:cNvSpPr>
          <p:nvPr>
            <p:ph type="sldNum" sz="quarter" idx="12"/>
          </p:nvPr>
        </p:nvSpPr>
        <p:spPr/>
        <p:txBody>
          <a:bodyPr/>
          <a:lstStyle/>
          <a:p>
            <a:fld id="{C9A4F6ED-628D-43FC-BB3F-82A3E1DAF923}" type="slidenum">
              <a:rPr lang="en-GB" smtClean="0"/>
              <a:t>15</a:t>
            </a:fld>
            <a:endParaRPr lang="en-GB"/>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118" y="1536192"/>
            <a:ext cx="3200564" cy="4701120"/>
          </a:xfrm>
        </p:spPr>
      </p:pic>
      <p:pic>
        <p:nvPicPr>
          <p:cNvPr id="8" name="Picture 7"/>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2409924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2.6 OFFICE VENTILATION</a:t>
            </a:r>
            <a:endParaRPr lang="en-ZA" sz="4000" dirty="0"/>
          </a:p>
        </p:txBody>
      </p:sp>
      <p:sp>
        <p:nvSpPr>
          <p:cNvPr id="3" name="Content Placeholder 2"/>
          <p:cNvSpPr>
            <a:spLocks noGrp="1"/>
          </p:cNvSpPr>
          <p:nvPr>
            <p:ph sz="half" idx="1"/>
          </p:nvPr>
        </p:nvSpPr>
        <p:spPr>
          <a:xfrm>
            <a:off x="457200" y="1536192"/>
            <a:ext cx="3970784" cy="4701120"/>
          </a:xfrm>
        </p:spPr>
        <p:txBody>
          <a:bodyPr>
            <a:normAutofit/>
          </a:bodyPr>
          <a:lstStyle/>
          <a:p>
            <a:r>
              <a:rPr lang="en-US" sz="3100" dirty="0"/>
              <a:t>Open windows to increase ventilation. Fresh air-flow reduces infection risks.</a:t>
            </a:r>
          </a:p>
          <a:p>
            <a:r>
              <a:rPr lang="en-US" sz="3100" dirty="0" smtClean="0"/>
              <a:t>Opened windows must be closed at knock off time</a:t>
            </a:r>
            <a:endParaRPr lang="en-ZA" sz="3100" dirty="0"/>
          </a:p>
        </p:txBody>
      </p:sp>
      <p:sp>
        <p:nvSpPr>
          <p:cNvPr id="4" name="Slide Number Placeholder 3"/>
          <p:cNvSpPr>
            <a:spLocks noGrp="1"/>
          </p:cNvSpPr>
          <p:nvPr>
            <p:ph type="sldNum" sz="quarter" idx="12"/>
          </p:nvPr>
        </p:nvSpPr>
        <p:spPr/>
        <p:txBody>
          <a:bodyPr/>
          <a:lstStyle/>
          <a:p>
            <a:fld id="{C9A4F6ED-628D-43FC-BB3F-82A3E1DAF923}" type="slidenum">
              <a:rPr lang="en-GB" smtClean="0"/>
              <a:t>16</a:t>
            </a:fld>
            <a:endParaRPr lang="en-GB"/>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92605" y="1536192"/>
            <a:ext cx="3184595" cy="4413088"/>
          </a:xfrm>
        </p:spPr>
      </p:pic>
      <p:pic>
        <p:nvPicPr>
          <p:cNvPr id="8" name="Picture 7"/>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847616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492896"/>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2F2B20"/>
                </a:solidFill>
              </a:rPr>
              <a:t> STEP 3: </a:t>
            </a:r>
            <a:r>
              <a:rPr lang="en-ZA" dirty="0"/>
              <a:t>MINIMIZE HUMAN TO HUMAN CONTACT</a:t>
            </a:r>
            <a:endParaRPr lang="en-GB" dirty="0">
              <a:solidFill>
                <a:srgbClr val="2F2B20"/>
              </a:solidFill>
            </a:endParaRPr>
          </a:p>
        </p:txBody>
      </p:sp>
      <p:sp>
        <p:nvSpPr>
          <p:cNvPr id="5" name="Slide Number Placeholder 4"/>
          <p:cNvSpPr>
            <a:spLocks noGrp="1"/>
          </p:cNvSpPr>
          <p:nvPr>
            <p:ph type="sldNum" sz="quarter" idx="12"/>
          </p:nvPr>
        </p:nvSpPr>
        <p:spPr/>
        <p:txBody>
          <a:bodyPr/>
          <a:lstStyle/>
          <a:p>
            <a:fld id="{C9A4F6ED-628D-43FC-BB3F-82A3E1DAF923}" type="slidenum">
              <a:rPr lang="en-GB" smtClean="0"/>
              <a:pPr/>
              <a:t>17</a:t>
            </a:fld>
            <a:endParaRPr lang="en-GB"/>
          </a:p>
        </p:txBody>
      </p:sp>
      <p:pic>
        <p:nvPicPr>
          <p:cNvPr id="6" name="Picture 5"/>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1025033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3.1 WORK STATION PROTOCOL</a:t>
            </a:r>
            <a:endParaRPr lang="en-ZA" sz="4000" dirty="0"/>
          </a:p>
        </p:txBody>
      </p:sp>
      <p:sp>
        <p:nvSpPr>
          <p:cNvPr id="3" name="Content Placeholder 2"/>
          <p:cNvSpPr>
            <a:spLocks noGrp="1"/>
          </p:cNvSpPr>
          <p:nvPr>
            <p:ph sz="half" idx="1"/>
          </p:nvPr>
        </p:nvSpPr>
        <p:spPr>
          <a:xfrm>
            <a:off x="457200" y="1536192"/>
            <a:ext cx="3970784" cy="4701120"/>
          </a:xfrm>
        </p:spPr>
        <p:txBody>
          <a:bodyPr>
            <a:normAutofit/>
          </a:bodyPr>
          <a:lstStyle/>
          <a:p>
            <a:r>
              <a:rPr lang="en-US" sz="3100" dirty="0"/>
              <a:t> Keep 1.50 </a:t>
            </a:r>
            <a:r>
              <a:rPr lang="en-US" sz="3100" dirty="0" smtClean="0"/>
              <a:t>– 2 meters </a:t>
            </a:r>
            <a:r>
              <a:rPr lang="en-US" sz="3100" dirty="0"/>
              <a:t>or more between work stations</a:t>
            </a:r>
            <a:r>
              <a:rPr lang="en-US" sz="3100" dirty="0" smtClean="0"/>
              <a:t>.</a:t>
            </a:r>
          </a:p>
          <a:p>
            <a:endParaRPr lang="en-US" sz="3100" dirty="0"/>
          </a:p>
        </p:txBody>
      </p:sp>
      <p:sp>
        <p:nvSpPr>
          <p:cNvPr id="4" name="Slide Number Placeholder 3"/>
          <p:cNvSpPr>
            <a:spLocks noGrp="1"/>
          </p:cNvSpPr>
          <p:nvPr>
            <p:ph type="sldNum" sz="quarter" idx="12"/>
          </p:nvPr>
        </p:nvSpPr>
        <p:spPr/>
        <p:txBody>
          <a:bodyPr/>
          <a:lstStyle/>
          <a:p>
            <a:fld id="{C9A4F6ED-628D-43FC-BB3F-82A3E1DAF923}" type="slidenum">
              <a:rPr lang="en-GB" smtClean="0"/>
              <a:t>18</a:t>
            </a:fld>
            <a:endParaRPr lang="en-GB"/>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6876" y="1536192"/>
            <a:ext cx="3149500" cy="4701120"/>
          </a:xfrm>
        </p:spPr>
      </p:pic>
      <p:pic>
        <p:nvPicPr>
          <p:cNvPr id="8" name="Picture 7"/>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3692598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3.2 MEETINGS PROTOCOL</a:t>
            </a:r>
            <a:endParaRPr lang="en-ZA" sz="4000" dirty="0"/>
          </a:p>
        </p:txBody>
      </p:sp>
      <p:sp>
        <p:nvSpPr>
          <p:cNvPr id="3" name="Content Placeholder 2"/>
          <p:cNvSpPr>
            <a:spLocks noGrp="1"/>
          </p:cNvSpPr>
          <p:nvPr>
            <p:ph sz="half" idx="1"/>
          </p:nvPr>
        </p:nvSpPr>
        <p:spPr>
          <a:xfrm>
            <a:off x="457200" y="1536192"/>
            <a:ext cx="4114800" cy="4701120"/>
          </a:xfrm>
        </p:spPr>
        <p:txBody>
          <a:bodyPr>
            <a:normAutofit fontScale="70000" lnSpcReduction="20000"/>
          </a:bodyPr>
          <a:lstStyle/>
          <a:p>
            <a:r>
              <a:rPr lang="en-US" sz="3100" dirty="0" smtClean="0"/>
              <a:t>Use of organized </a:t>
            </a:r>
            <a:r>
              <a:rPr lang="en-US" sz="3100" dirty="0"/>
              <a:t>telephone or internet meetings instead of face-to-face </a:t>
            </a:r>
            <a:r>
              <a:rPr lang="en-US" sz="3100" dirty="0" smtClean="0"/>
              <a:t>meetings is highly recommended.</a:t>
            </a:r>
          </a:p>
          <a:p>
            <a:r>
              <a:rPr lang="en-US" sz="3100" dirty="0" smtClean="0"/>
              <a:t>Practice ways to greet without touching</a:t>
            </a:r>
          </a:p>
          <a:p>
            <a:r>
              <a:rPr lang="en-US" sz="3100" dirty="0"/>
              <a:t> Display dispensers of alcohol-based hand rub prominently around the </a:t>
            </a:r>
            <a:r>
              <a:rPr lang="en-US" sz="3100" dirty="0" smtClean="0"/>
              <a:t>venue.</a:t>
            </a:r>
          </a:p>
          <a:p>
            <a:r>
              <a:rPr lang="en-US" sz="3100" dirty="0"/>
              <a:t>If there is space, arrange seats so that participants are at least one meter apart. </a:t>
            </a:r>
            <a:endParaRPr lang="en-US" sz="3100" dirty="0" smtClean="0"/>
          </a:p>
          <a:p>
            <a:r>
              <a:rPr lang="en-US" sz="3100" dirty="0"/>
              <a:t>Open windows and doors whenever possible to make sure the venue is well </a:t>
            </a:r>
            <a:r>
              <a:rPr lang="en-US" sz="3100" dirty="0" smtClean="0"/>
              <a:t>ventilated.</a:t>
            </a:r>
          </a:p>
          <a:p>
            <a:endParaRPr lang="en-US" sz="3100" dirty="0" smtClean="0"/>
          </a:p>
          <a:p>
            <a:endParaRPr lang="en-US" sz="3100" dirty="0" smtClean="0"/>
          </a:p>
          <a:p>
            <a:endParaRPr lang="en-US" sz="3100" dirty="0"/>
          </a:p>
        </p:txBody>
      </p:sp>
      <p:sp>
        <p:nvSpPr>
          <p:cNvPr id="4" name="Slide Number Placeholder 3"/>
          <p:cNvSpPr>
            <a:spLocks noGrp="1"/>
          </p:cNvSpPr>
          <p:nvPr>
            <p:ph type="sldNum" sz="quarter" idx="12"/>
          </p:nvPr>
        </p:nvSpPr>
        <p:spPr/>
        <p:txBody>
          <a:bodyPr/>
          <a:lstStyle/>
          <a:p>
            <a:fld id="{C9A4F6ED-628D-43FC-BB3F-82A3E1DAF923}" type="slidenum">
              <a:rPr lang="en-GB" smtClean="0"/>
              <a:t>19</a:t>
            </a:fld>
            <a:endParaRPr lang="en-GB"/>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1536192"/>
            <a:ext cx="2880320" cy="4701120"/>
          </a:xfrm>
        </p:spPr>
      </p:pic>
      <p:pic>
        <p:nvPicPr>
          <p:cNvPr id="8" name="Picture 7"/>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2103602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22114"/>
          </a:xfrm>
        </p:spPr>
        <p:txBody>
          <a:bodyPr/>
          <a:lstStyle/>
          <a:p>
            <a:pPr algn="ctr"/>
            <a:r>
              <a:rPr lang="en-ZA" b="1" dirty="0" smtClean="0"/>
              <a:t>TABLE OF CONTENTS</a:t>
            </a:r>
            <a:endParaRPr lang="en-ZA" b="1" dirty="0"/>
          </a:p>
        </p:txBody>
      </p:sp>
      <p:sp>
        <p:nvSpPr>
          <p:cNvPr id="3" name="Content Placeholder 2"/>
          <p:cNvSpPr>
            <a:spLocks noGrp="1"/>
          </p:cNvSpPr>
          <p:nvPr>
            <p:ph idx="1"/>
          </p:nvPr>
        </p:nvSpPr>
        <p:spPr>
          <a:xfrm>
            <a:off x="457200" y="1196752"/>
            <a:ext cx="7620000" cy="5204048"/>
          </a:xfrm>
        </p:spPr>
        <p:txBody>
          <a:bodyPr>
            <a:normAutofit fontScale="92500" lnSpcReduction="20000"/>
          </a:bodyPr>
          <a:lstStyle/>
          <a:p>
            <a:pPr marL="571500" indent="-457200">
              <a:buAutoNum type="arabicPeriod"/>
            </a:pPr>
            <a:r>
              <a:rPr lang="en-GB" sz="2800" dirty="0" smtClean="0">
                <a:solidFill>
                  <a:srgbClr val="2F2B20"/>
                </a:solidFill>
              </a:rPr>
              <a:t>Background……..</a:t>
            </a:r>
            <a:r>
              <a:rPr lang="en-ZA" sz="2800" dirty="0" smtClean="0"/>
              <a:t>.………………………………………… 3</a:t>
            </a:r>
          </a:p>
          <a:p>
            <a:pPr marL="571500" indent="-457200">
              <a:buAutoNum type="arabicPeriod"/>
            </a:pPr>
            <a:r>
              <a:rPr lang="en-US" sz="2800" dirty="0" err="1" smtClean="0"/>
              <a:t>Covid</a:t>
            </a:r>
            <a:r>
              <a:rPr lang="en-US" sz="2800" dirty="0" smtClean="0"/>
              <a:t> 19 Lockdown levels…………………………… 4</a:t>
            </a:r>
            <a:endParaRPr lang="en-ZA" sz="2800" dirty="0" smtClean="0"/>
          </a:p>
          <a:p>
            <a:pPr marL="571500" indent="-457200">
              <a:buAutoNum type="arabicPeriod"/>
            </a:pPr>
            <a:r>
              <a:rPr lang="en-ZA" sz="2800" dirty="0" smtClean="0"/>
              <a:t>How COVID 19 spread .……………….……………… 5</a:t>
            </a:r>
          </a:p>
          <a:p>
            <a:pPr marL="571500" indent="-457200">
              <a:buAutoNum type="arabicPeriod"/>
            </a:pPr>
            <a:r>
              <a:rPr lang="en-ZA" sz="2800" dirty="0" smtClean="0"/>
              <a:t>Access to Municipal building protocol…..……. 6</a:t>
            </a:r>
          </a:p>
          <a:p>
            <a:pPr marL="571500" indent="-457200">
              <a:buAutoNum type="arabicPeriod"/>
            </a:pPr>
            <a:r>
              <a:rPr lang="en-ZA" sz="2800" dirty="0" smtClean="0"/>
              <a:t>Office cleaning…….……………………………………… 11</a:t>
            </a:r>
          </a:p>
          <a:p>
            <a:pPr marL="571500" indent="-457200">
              <a:buAutoNum type="arabicPeriod"/>
            </a:pPr>
            <a:r>
              <a:rPr lang="en-ZA" sz="2800" dirty="0" smtClean="0"/>
              <a:t>Minimize human to human contact……………. 17</a:t>
            </a:r>
          </a:p>
          <a:p>
            <a:pPr marL="571500" indent="-457200">
              <a:buFont typeface="Arial" pitchFamily="34" charset="0"/>
              <a:buAutoNum type="arabicPeriod"/>
            </a:pPr>
            <a:r>
              <a:rPr lang="en-ZA" sz="2800" dirty="0" smtClean="0"/>
              <a:t>Identification and support of the sick…………. 22</a:t>
            </a:r>
          </a:p>
          <a:p>
            <a:pPr marL="571500" indent="-457200">
              <a:buFont typeface="Arial" pitchFamily="34" charset="0"/>
              <a:buAutoNum type="arabicPeriod"/>
            </a:pPr>
            <a:r>
              <a:rPr lang="en-US" sz="2800" dirty="0" smtClean="0"/>
              <a:t>Travelling …………………………………………………… 28</a:t>
            </a:r>
            <a:endParaRPr lang="en-ZA" sz="2800" dirty="0" smtClean="0"/>
          </a:p>
          <a:p>
            <a:pPr marL="571500" indent="-457200">
              <a:buFont typeface="Arial" pitchFamily="34" charset="0"/>
              <a:buAutoNum type="arabicPeriod"/>
            </a:pPr>
            <a:r>
              <a:rPr lang="en-ZA" sz="2800" dirty="0" smtClean="0"/>
              <a:t>Getting home protocol……………………………….. 32</a:t>
            </a:r>
          </a:p>
          <a:p>
            <a:pPr marL="571500" indent="-457200">
              <a:buFont typeface="Arial" pitchFamily="34" charset="0"/>
              <a:buAutoNum type="arabicPeriod"/>
            </a:pPr>
            <a:r>
              <a:rPr lang="en-US" sz="2800" dirty="0" smtClean="0"/>
              <a:t>Communications ……………………………………….. 34</a:t>
            </a:r>
          </a:p>
          <a:p>
            <a:pPr marL="571500" indent="-457200">
              <a:buFont typeface="Arial" pitchFamily="34" charset="0"/>
              <a:buAutoNum type="arabicPeriod"/>
            </a:pPr>
            <a:r>
              <a:rPr lang="en-US" sz="2800" dirty="0" smtClean="0"/>
              <a:t>Internal contact details………………..…..………… 35</a:t>
            </a:r>
          </a:p>
          <a:p>
            <a:pPr marL="571500" indent="-457200">
              <a:buFont typeface="Arial" pitchFamily="34" charset="0"/>
              <a:buAutoNum type="arabicPeriod"/>
            </a:pPr>
            <a:r>
              <a:rPr lang="en-US" sz="2800" dirty="0" smtClean="0"/>
              <a:t>How to stay informed ………………………………… 36</a:t>
            </a:r>
          </a:p>
          <a:p>
            <a:pPr marL="571500" indent="-457200">
              <a:buFont typeface="Arial" pitchFamily="34" charset="0"/>
              <a:buAutoNum type="arabicPeriod"/>
            </a:pPr>
            <a:endParaRPr lang="en-ZA" sz="2800" dirty="0" smtClean="0"/>
          </a:p>
          <a:p>
            <a:pPr marL="571500" indent="-457200">
              <a:buFont typeface="Arial" pitchFamily="34" charset="0"/>
              <a:buAutoNum type="arabicPeriod"/>
            </a:pPr>
            <a:endParaRPr lang="en-ZA" sz="2800" dirty="0" smtClean="0"/>
          </a:p>
          <a:p>
            <a:pPr marL="571500" indent="-457200">
              <a:buFont typeface="Arial" pitchFamily="34" charset="0"/>
              <a:buAutoNum type="arabicPeriod"/>
            </a:pPr>
            <a:endParaRPr lang="en-GB" sz="2800" dirty="0">
              <a:solidFill>
                <a:srgbClr val="2F2B20"/>
              </a:solidFill>
            </a:endParaRPr>
          </a:p>
          <a:p>
            <a:pPr marL="571500" indent="-457200">
              <a:buAutoNum type="arabicPeriod"/>
            </a:pPr>
            <a:endParaRPr lang="en-ZA" sz="2800" dirty="0" smtClean="0"/>
          </a:p>
          <a:p>
            <a:pPr marL="571500" indent="-457200">
              <a:buAutoNum type="arabicPeriod"/>
            </a:pPr>
            <a:endParaRPr lang="en-ZA" sz="2800" dirty="0" smtClean="0"/>
          </a:p>
          <a:p>
            <a:pPr marL="571500" indent="-457200">
              <a:buAutoNum type="arabicPeriod"/>
            </a:pPr>
            <a:endParaRPr lang="en-ZA" sz="2800" dirty="0" smtClean="0"/>
          </a:p>
          <a:p>
            <a:pPr marL="571500" indent="-457200">
              <a:buAutoNum type="arabicPeriod"/>
            </a:pPr>
            <a:endParaRPr lang="en-ZA" sz="2800" dirty="0" smtClean="0"/>
          </a:p>
        </p:txBody>
      </p:sp>
      <p:sp>
        <p:nvSpPr>
          <p:cNvPr id="4" name="Slide Number Placeholder 3"/>
          <p:cNvSpPr>
            <a:spLocks noGrp="1"/>
          </p:cNvSpPr>
          <p:nvPr>
            <p:ph type="sldNum" sz="quarter" idx="12"/>
          </p:nvPr>
        </p:nvSpPr>
        <p:spPr/>
        <p:txBody>
          <a:bodyPr/>
          <a:lstStyle/>
          <a:p>
            <a:fld id="{C9A4F6ED-628D-43FC-BB3F-82A3E1DAF923}" type="slidenum">
              <a:rPr lang="en-GB" smtClean="0"/>
              <a:t>2</a:t>
            </a:fld>
            <a:endParaRPr lang="en-GB"/>
          </a:p>
        </p:txBody>
      </p:sp>
      <p:pic>
        <p:nvPicPr>
          <p:cNvPr id="5" name="Picture 4"/>
          <p:cNvPicPr>
            <a:picLocks noChangeAspect="1"/>
          </p:cNvPicPr>
          <p:nvPr/>
        </p:nvPicPr>
        <p:blipFill>
          <a:blip r:embed="rId2"/>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332708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3.3 MEETINGS PROTOCOL – AFTER MEETING</a:t>
            </a:r>
            <a:endParaRPr lang="en-ZA" sz="4000" dirty="0"/>
          </a:p>
        </p:txBody>
      </p:sp>
      <p:sp>
        <p:nvSpPr>
          <p:cNvPr id="3" name="Content Placeholder 2"/>
          <p:cNvSpPr>
            <a:spLocks noGrp="1"/>
          </p:cNvSpPr>
          <p:nvPr>
            <p:ph sz="half" idx="1"/>
          </p:nvPr>
        </p:nvSpPr>
        <p:spPr>
          <a:xfrm>
            <a:off x="395536" y="1536192"/>
            <a:ext cx="4464496" cy="4701120"/>
          </a:xfrm>
        </p:spPr>
        <p:txBody>
          <a:bodyPr>
            <a:normAutofit fontScale="40000" lnSpcReduction="20000"/>
          </a:bodyPr>
          <a:lstStyle/>
          <a:p>
            <a:r>
              <a:rPr lang="en-US" sz="4000" dirty="0"/>
              <a:t>Retain the names and contact details of all participants for at least one month. This will help public health authorities trace people who may have been exposed to COVID-19 if one or more participants become ill shortly after the event. </a:t>
            </a:r>
          </a:p>
          <a:p>
            <a:r>
              <a:rPr lang="en-US" sz="4000" dirty="0" smtClean="0"/>
              <a:t>If </a:t>
            </a:r>
            <a:r>
              <a:rPr lang="en-US" sz="4000" dirty="0"/>
              <a:t>someone at the meeting or event was isolated as a suspected COVID-19 case, the organizer should let all participants know this. They should be advised to monitor themselves for symptoms for 14 days and take their temperature twice a day.   </a:t>
            </a:r>
          </a:p>
          <a:p>
            <a:r>
              <a:rPr lang="en-US" sz="4000" dirty="0" smtClean="0"/>
              <a:t>If </a:t>
            </a:r>
            <a:r>
              <a:rPr lang="en-US" sz="4000" dirty="0"/>
              <a:t>they develop even a mild cough or low-grade fever (i.e. a temperature of 37.3 C or more) they should stay at home and self-isolate. This means avoiding close contact (1 meter or nearer) with other people, including family members. They should also telephone their healthcare provider or the local public health department, giving them details of their recent travel and symptoms</a:t>
            </a:r>
            <a:r>
              <a:rPr lang="en-US" sz="3400" dirty="0"/>
              <a:t>. </a:t>
            </a:r>
          </a:p>
          <a:p>
            <a:pPr marL="114300" indent="0">
              <a:buNone/>
            </a:pPr>
            <a:r>
              <a:rPr lang="en-US" sz="3400" dirty="0" smtClean="0"/>
              <a:t> </a:t>
            </a:r>
          </a:p>
          <a:p>
            <a:endParaRPr lang="en-US" sz="3100" dirty="0" smtClean="0"/>
          </a:p>
          <a:p>
            <a:endParaRPr lang="en-US" sz="3100" dirty="0" smtClean="0"/>
          </a:p>
          <a:p>
            <a:endParaRPr lang="en-US" sz="3100" dirty="0"/>
          </a:p>
        </p:txBody>
      </p:sp>
      <p:sp>
        <p:nvSpPr>
          <p:cNvPr id="4" name="Slide Number Placeholder 3"/>
          <p:cNvSpPr>
            <a:spLocks noGrp="1"/>
          </p:cNvSpPr>
          <p:nvPr>
            <p:ph type="sldNum" sz="quarter" idx="12"/>
          </p:nvPr>
        </p:nvSpPr>
        <p:spPr/>
        <p:txBody>
          <a:bodyPr/>
          <a:lstStyle/>
          <a:p>
            <a:fld id="{C9A4F6ED-628D-43FC-BB3F-82A3E1DAF923}" type="slidenum">
              <a:rPr lang="en-GB" smtClean="0"/>
              <a:t>20</a:t>
            </a:fld>
            <a:endParaRPr lang="en-GB"/>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1536192"/>
            <a:ext cx="2880320" cy="4701120"/>
          </a:xfrm>
        </p:spPr>
      </p:pic>
      <p:pic>
        <p:nvPicPr>
          <p:cNvPr id="8" name="Picture 7"/>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184211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3.4 WORK FROM HOME</a:t>
            </a:r>
            <a:endParaRPr lang="en-ZA" sz="4000" dirty="0"/>
          </a:p>
        </p:txBody>
      </p:sp>
      <p:sp>
        <p:nvSpPr>
          <p:cNvPr id="3" name="Content Placeholder 2"/>
          <p:cNvSpPr>
            <a:spLocks noGrp="1"/>
          </p:cNvSpPr>
          <p:nvPr>
            <p:ph sz="half" idx="1"/>
          </p:nvPr>
        </p:nvSpPr>
        <p:spPr>
          <a:xfrm>
            <a:off x="323528" y="1536192"/>
            <a:ext cx="4104456" cy="4701120"/>
          </a:xfrm>
        </p:spPr>
        <p:txBody>
          <a:bodyPr>
            <a:normAutofit fontScale="92500" lnSpcReduction="20000"/>
          </a:bodyPr>
          <a:lstStyle/>
          <a:p>
            <a:r>
              <a:rPr lang="en-US" sz="3100" dirty="0"/>
              <a:t>Assign staff to work at home if the work can be done at </a:t>
            </a:r>
            <a:r>
              <a:rPr lang="en-US" sz="3100" dirty="0" smtClean="0"/>
              <a:t>home – </a:t>
            </a:r>
            <a:r>
              <a:rPr lang="en-US" sz="3100" b="1" dirty="0" smtClean="0"/>
              <a:t>Departments to submit operational plan.</a:t>
            </a:r>
          </a:p>
          <a:p>
            <a:r>
              <a:rPr lang="en-US" sz="3100" dirty="0" smtClean="0"/>
              <a:t>Those assigned to work from home must be resourced with necessary tools of trade.</a:t>
            </a:r>
          </a:p>
          <a:p>
            <a:r>
              <a:rPr lang="en-US" sz="3100" dirty="0" smtClean="0"/>
              <a:t>Must be available as an when needed.</a:t>
            </a:r>
          </a:p>
          <a:p>
            <a:endParaRPr lang="en-US" sz="3100" dirty="0"/>
          </a:p>
        </p:txBody>
      </p:sp>
      <p:sp>
        <p:nvSpPr>
          <p:cNvPr id="4" name="Slide Number Placeholder 3"/>
          <p:cNvSpPr>
            <a:spLocks noGrp="1"/>
          </p:cNvSpPr>
          <p:nvPr>
            <p:ph type="sldNum" sz="quarter" idx="12"/>
          </p:nvPr>
        </p:nvSpPr>
        <p:spPr/>
        <p:txBody>
          <a:bodyPr/>
          <a:lstStyle/>
          <a:p>
            <a:fld id="{C9A4F6ED-628D-43FC-BB3F-82A3E1DAF923}" type="slidenum">
              <a:rPr lang="en-GB" smtClean="0"/>
              <a:t>21</a:t>
            </a:fld>
            <a:endParaRPr lang="en-GB"/>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78334" y="1628800"/>
            <a:ext cx="3098866" cy="4608512"/>
          </a:xfrm>
        </p:spPr>
      </p:pic>
      <p:pic>
        <p:nvPicPr>
          <p:cNvPr id="8" name="Picture 7"/>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3244342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492896"/>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2F2B20"/>
                </a:solidFill>
              </a:rPr>
              <a:t> STEP 4: </a:t>
            </a:r>
            <a:r>
              <a:rPr lang="en-ZA" dirty="0" smtClean="0"/>
              <a:t>IDENTIFICATION AND SUPPORT OF THE SICK</a:t>
            </a:r>
            <a:endParaRPr lang="en-GB" dirty="0">
              <a:solidFill>
                <a:srgbClr val="2F2B20"/>
              </a:solidFill>
            </a:endParaRPr>
          </a:p>
        </p:txBody>
      </p:sp>
      <p:sp>
        <p:nvSpPr>
          <p:cNvPr id="5" name="Slide Number Placeholder 4"/>
          <p:cNvSpPr>
            <a:spLocks noGrp="1"/>
          </p:cNvSpPr>
          <p:nvPr>
            <p:ph type="sldNum" sz="quarter" idx="12"/>
          </p:nvPr>
        </p:nvSpPr>
        <p:spPr/>
        <p:txBody>
          <a:bodyPr/>
          <a:lstStyle/>
          <a:p>
            <a:fld id="{C9A4F6ED-628D-43FC-BB3F-82A3E1DAF923}" type="slidenum">
              <a:rPr lang="en-GB" smtClean="0"/>
              <a:pPr/>
              <a:t>22</a:t>
            </a:fld>
            <a:endParaRPr lang="en-GB"/>
          </a:p>
        </p:txBody>
      </p:sp>
      <p:pic>
        <p:nvPicPr>
          <p:cNvPr id="6" name="Picture 5"/>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1254081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4.1 ISOLATION PLACE</a:t>
            </a:r>
            <a:endParaRPr lang="en-ZA" sz="4000" dirty="0"/>
          </a:p>
        </p:txBody>
      </p:sp>
      <p:sp>
        <p:nvSpPr>
          <p:cNvPr id="3" name="Content Placeholder 2"/>
          <p:cNvSpPr>
            <a:spLocks noGrp="1"/>
          </p:cNvSpPr>
          <p:nvPr>
            <p:ph sz="half" idx="1"/>
          </p:nvPr>
        </p:nvSpPr>
        <p:spPr>
          <a:xfrm>
            <a:off x="323528" y="1536192"/>
            <a:ext cx="4104456" cy="4701120"/>
          </a:xfrm>
        </p:spPr>
        <p:txBody>
          <a:bodyPr>
            <a:normAutofit fontScale="85000" lnSpcReduction="20000"/>
          </a:bodyPr>
          <a:lstStyle/>
          <a:p>
            <a:r>
              <a:rPr lang="en-US" sz="3100" dirty="0" smtClean="0"/>
              <a:t>Forge relations with health workers to assist when needs arise and they must be on the Municipal speed dial.</a:t>
            </a:r>
          </a:p>
          <a:p>
            <a:r>
              <a:rPr lang="en-US" sz="3100" dirty="0" smtClean="0"/>
              <a:t>Designate </a:t>
            </a:r>
            <a:r>
              <a:rPr lang="en-US" sz="3100" dirty="0"/>
              <a:t>a </a:t>
            </a:r>
            <a:r>
              <a:rPr lang="en-US" sz="3100" dirty="0" smtClean="0"/>
              <a:t>suitable space </a:t>
            </a:r>
            <a:r>
              <a:rPr lang="en-US" sz="3100" dirty="0"/>
              <a:t>for people who may become sick and cannot leave the workplace </a:t>
            </a:r>
            <a:r>
              <a:rPr lang="en-US" sz="3100" dirty="0" smtClean="0"/>
              <a:t>immediately</a:t>
            </a:r>
          </a:p>
          <a:p>
            <a:r>
              <a:rPr lang="en-US" sz="3100" dirty="0" smtClean="0"/>
              <a:t>Must be disinfected after the suspected sick person has left.</a:t>
            </a:r>
          </a:p>
          <a:p>
            <a:endParaRPr lang="en-US" sz="3100" dirty="0"/>
          </a:p>
        </p:txBody>
      </p:sp>
      <p:sp>
        <p:nvSpPr>
          <p:cNvPr id="4" name="Slide Number Placeholder 3"/>
          <p:cNvSpPr>
            <a:spLocks noGrp="1"/>
          </p:cNvSpPr>
          <p:nvPr>
            <p:ph type="sldNum" sz="quarter" idx="12"/>
          </p:nvPr>
        </p:nvSpPr>
        <p:spPr/>
        <p:txBody>
          <a:bodyPr/>
          <a:lstStyle/>
          <a:p>
            <a:fld id="{C9A4F6ED-628D-43FC-BB3F-82A3E1DAF923}" type="slidenum">
              <a:rPr lang="en-GB" smtClean="0"/>
              <a:t>23</a:t>
            </a:fld>
            <a:endParaRPr lang="en-GB"/>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1536192"/>
            <a:ext cx="3433192" cy="4701120"/>
          </a:xfrm>
        </p:spPr>
      </p:pic>
      <p:pic>
        <p:nvPicPr>
          <p:cNvPr id="7" name="Picture 6"/>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471657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4.2 POSSIBLE SICK PERSON(S)</a:t>
            </a:r>
            <a:endParaRPr lang="en-ZA" sz="4000" dirty="0"/>
          </a:p>
        </p:txBody>
      </p:sp>
      <p:sp>
        <p:nvSpPr>
          <p:cNvPr id="3" name="Content Placeholder 2"/>
          <p:cNvSpPr>
            <a:spLocks noGrp="1"/>
          </p:cNvSpPr>
          <p:nvPr>
            <p:ph sz="half" idx="1"/>
          </p:nvPr>
        </p:nvSpPr>
        <p:spPr>
          <a:xfrm>
            <a:off x="323528" y="1536192"/>
            <a:ext cx="4104456" cy="4701120"/>
          </a:xfrm>
        </p:spPr>
        <p:txBody>
          <a:bodyPr>
            <a:normAutofit fontScale="92500" lnSpcReduction="20000"/>
          </a:bodyPr>
          <a:lstStyle/>
          <a:p>
            <a:r>
              <a:rPr lang="en-US" sz="3100" dirty="0" smtClean="0"/>
              <a:t>All employees must be encouraged to disclose if they are feeling sick or suspect that they have developed COVID 19 symptoms.</a:t>
            </a:r>
          </a:p>
          <a:p>
            <a:r>
              <a:rPr lang="en-US" sz="3100" dirty="0" smtClean="0"/>
              <a:t>Clear posters of the COVID 19 symptoms must be placed visibly for all employees to read and have knowledge</a:t>
            </a:r>
          </a:p>
          <a:p>
            <a:endParaRPr lang="en-US" sz="3100" dirty="0" smtClean="0"/>
          </a:p>
          <a:p>
            <a:endParaRPr lang="en-US" sz="3100" dirty="0"/>
          </a:p>
        </p:txBody>
      </p:sp>
      <p:sp>
        <p:nvSpPr>
          <p:cNvPr id="4" name="Slide Number Placeholder 3"/>
          <p:cNvSpPr>
            <a:spLocks noGrp="1"/>
          </p:cNvSpPr>
          <p:nvPr>
            <p:ph type="sldNum" sz="quarter" idx="12"/>
          </p:nvPr>
        </p:nvSpPr>
        <p:spPr/>
        <p:txBody>
          <a:bodyPr/>
          <a:lstStyle/>
          <a:p>
            <a:fld id="{C9A4F6ED-628D-43FC-BB3F-82A3E1DAF923}" type="slidenum">
              <a:rPr lang="en-GB" smtClean="0"/>
              <a:t>24</a:t>
            </a:fld>
            <a:endParaRPr lang="en-GB"/>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9600" y="1536192"/>
            <a:ext cx="3657600" cy="4701120"/>
          </a:xfrm>
        </p:spPr>
      </p:pic>
      <p:pic>
        <p:nvPicPr>
          <p:cNvPr id="8" name="Picture 7"/>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2951689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4.3 SUPPORT OF SICK PERSON(S)</a:t>
            </a:r>
            <a:endParaRPr lang="en-ZA" sz="4000" dirty="0"/>
          </a:p>
        </p:txBody>
      </p:sp>
      <p:sp>
        <p:nvSpPr>
          <p:cNvPr id="3" name="Content Placeholder 2"/>
          <p:cNvSpPr>
            <a:spLocks noGrp="1"/>
          </p:cNvSpPr>
          <p:nvPr>
            <p:ph sz="half" idx="1"/>
          </p:nvPr>
        </p:nvSpPr>
        <p:spPr>
          <a:xfrm>
            <a:off x="323528" y="1536192"/>
            <a:ext cx="4104456" cy="4701120"/>
          </a:xfrm>
        </p:spPr>
        <p:txBody>
          <a:bodyPr>
            <a:normAutofit fontScale="85000" lnSpcReduction="10000"/>
          </a:bodyPr>
          <a:lstStyle/>
          <a:p>
            <a:r>
              <a:rPr lang="en-US" sz="3100" dirty="0" smtClean="0"/>
              <a:t>Employees health and wellness unit must activate support centers for employees.</a:t>
            </a:r>
          </a:p>
          <a:p>
            <a:r>
              <a:rPr lang="en-US" sz="3100" dirty="0" smtClean="0"/>
              <a:t>Keep </a:t>
            </a:r>
            <a:r>
              <a:rPr lang="en-US" sz="3100" dirty="0"/>
              <a:t>in contact with sick workers and their families and provide necessary company assistance. </a:t>
            </a:r>
            <a:endParaRPr lang="en-US" sz="3100" dirty="0" smtClean="0"/>
          </a:p>
          <a:p>
            <a:r>
              <a:rPr lang="en-US" sz="3100" dirty="0" smtClean="0"/>
              <a:t>Your </a:t>
            </a:r>
            <a:r>
              <a:rPr lang="en-US" sz="3100" dirty="0"/>
              <a:t>regular contact would also provide moral support to </a:t>
            </a:r>
            <a:r>
              <a:rPr lang="en-US" sz="3100" dirty="0" smtClean="0"/>
              <a:t>them and their families.</a:t>
            </a:r>
          </a:p>
          <a:p>
            <a:endParaRPr lang="en-US" sz="3100" dirty="0"/>
          </a:p>
        </p:txBody>
      </p:sp>
      <p:sp>
        <p:nvSpPr>
          <p:cNvPr id="4" name="Slide Number Placeholder 3"/>
          <p:cNvSpPr>
            <a:spLocks noGrp="1"/>
          </p:cNvSpPr>
          <p:nvPr>
            <p:ph type="sldNum" sz="quarter" idx="12"/>
          </p:nvPr>
        </p:nvSpPr>
        <p:spPr/>
        <p:txBody>
          <a:bodyPr/>
          <a:lstStyle/>
          <a:p>
            <a:fld id="{C9A4F6ED-628D-43FC-BB3F-82A3E1DAF923}" type="slidenum">
              <a:rPr lang="en-GB" smtClean="0"/>
              <a:t>25</a:t>
            </a:fld>
            <a:endParaRPr lang="en-GB"/>
          </a:p>
        </p:txBody>
      </p:sp>
      <p:pic>
        <p:nvPicPr>
          <p:cNvPr id="6" name="Content Placeholder 5"/>
          <p:cNvPicPr>
            <a:picLocks noGrp="1" noChangeAspect="1"/>
          </p:cNvPicPr>
          <p:nvPr>
            <p:ph sz="half" idx="2"/>
          </p:nvPr>
        </p:nvPicPr>
        <p:blipFill>
          <a:blip r:embed="rId2"/>
          <a:stretch>
            <a:fillRect/>
          </a:stretch>
        </p:blipFill>
        <p:spPr>
          <a:xfrm>
            <a:off x="4419600" y="1417638"/>
            <a:ext cx="3657600" cy="4819673"/>
          </a:xfrm>
          <a:prstGeom prst="rect">
            <a:avLst/>
          </a:prstGeom>
        </p:spPr>
      </p:pic>
      <p:pic>
        <p:nvPicPr>
          <p:cNvPr id="8" name="Picture 7"/>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3232918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4.4 STOP  COVID 19 STIGMA</a:t>
            </a:r>
            <a:endParaRPr lang="en-ZA" sz="4000" dirty="0"/>
          </a:p>
        </p:txBody>
      </p:sp>
      <p:sp>
        <p:nvSpPr>
          <p:cNvPr id="3" name="Content Placeholder 2"/>
          <p:cNvSpPr>
            <a:spLocks noGrp="1"/>
          </p:cNvSpPr>
          <p:nvPr>
            <p:ph sz="half" idx="1"/>
          </p:nvPr>
        </p:nvSpPr>
        <p:spPr>
          <a:xfrm>
            <a:off x="323528" y="1536192"/>
            <a:ext cx="4104456" cy="4701120"/>
          </a:xfrm>
        </p:spPr>
        <p:txBody>
          <a:bodyPr>
            <a:normAutofit fontScale="92500" lnSpcReduction="10000"/>
          </a:bodyPr>
          <a:lstStyle/>
          <a:p>
            <a:r>
              <a:rPr lang="en-US" sz="3200" dirty="0"/>
              <a:t>Many people could fake not to have the virus just because of being scared of being labelled as “the one with the Coronavirus</a:t>
            </a:r>
            <a:r>
              <a:rPr lang="en-US" sz="3200" dirty="0" smtClean="0"/>
              <a:t>”. – Employees awareness campaigns to deal away with the STIGMA is highly necessary.</a:t>
            </a:r>
            <a:endParaRPr lang="en-US" sz="3100" dirty="0" smtClean="0"/>
          </a:p>
          <a:p>
            <a:endParaRPr lang="en-US" sz="3100" dirty="0"/>
          </a:p>
        </p:txBody>
      </p:sp>
      <p:sp>
        <p:nvSpPr>
          <p:cNvPr id="4" name="Slide Number Placeholder 3"/>
          <p:cNvSpPr>
            <a:spLocks noGrp="1"/>
          </p:cNvSpPr>
          <p:nvPr>
            <p:ph type="sldNum" sz="quarter" idx="12"/>
          </p:nvPr>
        </p:nvSpPr>
        <p:spPr/>
        <p:txBody>
          <a:bodyPr/>
          <a:lstStyle/>
          <a:p>
            <a:fld id="{C9A4F6ED-628D-43FC-BB3F-82A3E1DAF923}" type="slidenum">
              <a:rPr lang="en-GB" smtClean="0"/>
              <a:t>26</a:t>
            </a:fld>
            <a:endParaRPr lang="en-GB"/>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19600" y="1628800"/>
            <a:ext cx="3657600" cy="4608512"/>
          </a:xfrm>
        </p:spPr>
      </p:pic>
      <p:pic>
        <p:nvPicPr>
          <p:cNvPr id="10" name="Picture 9"/>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1922396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4.5 RUMOURS AND FAKE NEW</a:t>
            </a:r>
            <a:endParaRPr lang="en-ZA" sz="4000" dirty="0"/>
          </a:p>
        </p:txBody>
      </p:sp>
      <p:sp>
        <p:nvSpPr>
          <p:cNvPr id="3" name="Content Placeholder 2"/>
          <p:cNvSpPr>
            <a:spLocks noGrp="1"/>
          </p:cNvSpPr>
          <p:nvPr>
            <p:ph sz="half" idx="1"/>
          </p:nvPr>
        </p:nvSpPr>
        <p:spPr>
          <a:xfrm>
            <a:off x="323528" y="1536192"/>
            <a:ext cx="4104456" cy="4701120"/>
          </a:xfrm>
        </p:spPr>
        <p:txBody>
          <a:bodyPr>
            <a:normAutofit fontScale="92500"/>
          </a:bodyPr>
          <a:lstStyle/>
          <a:p>
            <a:r>
              <a:rPr lang="en-US" sz="3200" dirty="0" smtClean="0"/>
              <a:t>Employees who are found to circulate rumours and fake news about COVID 19 in the workplace will be subjected to disciplinary process including be reported to the law enforcement agencies.</a:t>
            </a:r>
            <a:endParaRPr lang="en-US" sz="3100" dirty="0" smtClean="0"/>
          </a:p>
          <a:p>
            <a:endParaRPr lang="en-US" sz="3100" dirty="0"/>
          </a:p>
        </p:txBody>
      </p:sp>
      <p:sp>
        <p:nvSpPr>
          <p:cNvPr id="4" name="Slide Number Placeholder 3"/>
          <p:cNvSpPr>
            <a:spLocks noGrp="1"/>
          </p:cNvSpPr>
          <p:nvPr>
            <p:ph type="sldNum" sz="quarter" idx="12"/>
          </p:nvPr>
        </p:nvSpPr>
        <p:spPr/>
        <p:txBody>
          <a:bodyPr/>
          <a:lstStyle/>
          <a:p>
            <a:fld id="{C9A4F6ED-628D-43FC-BB3F-82A3E1DAF923}" type="slidenum">
              <a:rPr lang="en-GB" smtClean="0"/>
              <a:t>27</a:t>
            </a:fld>
            <a:endParaRPr lang="en-GB"/>
          </a:p>
        </p:txBody>
      </p:sp>
      <p:pic>
        <p:nvPicPr>
          <p:cNvPr id="6" name="Content Placeholder 5"/>
          <p:cNvPicPr>
            <a:picLocks noGrp="1" noChangeAspect="1"/>
          </p:cNvPicPr>
          <p:nvPr>
            <p:ph sz="half" idx="2"/>
          </p:nvPr>
        </p:nvPicPr>
        <p:blipFill>
          <a:blip r:embed="rId2"/>
          <a:stretch>
            <a:fillRect/>
          </a:stretch>
        </p:blipFill>
        <p:spPr>
          <a:xfrm>
            <a:off x="4419600" y="1628800"/>
            <a:ext cx="3657600" cy="4608512"/>
          </a:xfrm>
          <a:prstGeom prst="rect">
            <a:avLst/>
          </a:prstGeom>
        </p:spPr>
      </p:pic>
      <p:pic>
        <p:nvPicPr>
          <p:cNvPr id="8" name="Picture 7"/>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2130300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492896"/>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2F2B20"/>
                </a:solidFill>
              </a:rPr>
              <a:t> STEP </a:t>
            </a:r>
            <a:r>
              <a:rPr lang="en-GB" dirty="0">
                <a:solidFill>
                  <a:srgbClr val="2F2B20"/>
                </a:solidFill>
              </a:rPr>
              <a:t>5</a:t>
            </a:r>
            <a:r>
              <a:rPr lang="en-GB" dirty="0" smtClean="0">
                <a:solidFill>
                  <a:srgbClr val="2F2B20"/>
                </a:solidFill>
              </a:rPr>
              <a:t>: </a:t>
            </a:r>
            <a:r>
              <a:rPr lang="en-ZA" dirty="0" smtClean="0"/>
              <a:t>TRAVELLING</a:t>
            </a:r>
            <a:endParaRPr lang="en-GB" dirty="0">
              <a:solidFill>
                <a:srgbClr val="2F2B20"/>
              </a:solidFill>
            </a:endParaRPr>
          </a:p>
        </p:txBody>
      </p:sp>
      <p:sp>
        <p:nvSpPr>
          <p:cNvPr id="5" name="Slide Number Placeholder 4"/>
          <p:cNvSpPr>
            <a:spLocks noGrp="1"/>
          </p:cNvSpPr>
          <p:nvPr>
            <p:ph type="sldNum" sz="quarter" idx="12"/>
          </p:nvPr>
        </p:nvSpPr>
        <p:spPr/>
        <p:txBody>
          <a:bodyPr/>
          <a:lstStyle/>
          <a:p>
            <a:fld id="{C9A4F6ED-628D-43FC-BB3F-82A3E1DAF923}" type="slidenum">
              <a:rPr lang="en-GB" smtClean="0"/>
              <a:pPr/>
              <a:t>28</a:t>
            </a:fld>
            <a:endParaRPr lang="en-GB"/>
          </a:p>
        </p:txBody>
      </p:sp>
      <p:pic>
        <p:nvPicPr>
          <p:cNvPr id="6" name="Picture 5"/>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4292569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78098"/>
          </a:xfrm>
        </p:spPr>
        <p:txBody>
          <a:bodyPr/>
          <a:lstStyle/>
          <a:p>
            <a:r>
              <a:rPr lang="en-ZA" sz="4000" dirty="0" smtClean="0"/>
              <a:t>5.1 BEFORE TRAVELLING</a:t>
            </a:r>
            <a:endParaRPr lang="en-ZA" sz="4000" dirty="0"/>
          </a:p>
        </p:txBody>
      </p:sp>
      <p:sp>
        <p:nvSpPr>
          <p:cNvPr id="3" name="Content Placeholder 2"/>
          <p:cNvSpPr>
            <a:spLocks noGrp="1"/>
          </p:cNvSpPr>
          <p:nvPr>
            <p:ph sz="half" idx="1"/>
          </p:nvPr>
        </p:nvSpPr>
        <p:spPr>
          <a:xfrm>
            <a:off x="107504" y="1340768"/>
            <a:ext cx="4320480" cy="5184576"/>
          </a:xfrm>
        </p:spPr>
        <p:txBody>
          <a:bodyPr>
            <a:normAutofit fontScale="47500" lnSpcReduction="20000"/>
          </a:bodyPr>
          <a:lstStyle/>
          <a:p>
            <a:r>
              <a:rPr lang="en-US" sz="3100" dirty="0"/>
              <a:t> Make sure your organization and its employees have the latest information on areas where COVID-19 is spreading. You can find this at </a:t>
            </a:r>
            <a:r>
              <a:rPr lang="en-US" sz="3100" dirty="0">
                <a:solidFill>
                  <a:srgbClr val="0070C0"/>
                </a:solidFill>
              </a:rPr>
              <a:t>https://www.who.int/emergencies/diseases/novel-coronavirus-2019/situation-reports/</a:t>
            </a:r>
            <a:r>
              <a:rPr lang="en-US" sz="3100" dirty="0"/>
              <a:t>  </a:t>
            </a:r>
          </a:p>
          <a:p>
            <a:r>
              <a:rPr lang="en-US" sz="3100" dirty="0" smtClean="0"/>
              <a:t>Based </a:t>
            </a:r>
            <a:r>
              <a:rPr lang="en-US" sz="3100" dirty="0"/>
              <a:t>on the latest information, your organization should assess the benefits and risks related to upcoming travel plans.  </a:t>
            </a:r>
          </a:p>
          <a:p>
            <a:r>
              <a:rPr lang="en-US" sz="3100" dirty="0" smtClean="0"/>
              <a:t> </a:t>
            </a:r>
          </a:p>
          <a:p>
            <a:r>
              <a:rPr lang="en-US" sz="3100" dirty="0" smtClean="0"/>
              <a:t>Avoid </a:t>
            </a:r>
            <a:r>
              <a:rPr lang="en-US" sz="3100" dirty="0"/>
              <a:t>sending employees who may be at higher risk of serious illness (e.g. older employees and those with medical conditions such as diabetes, heart and lung disease) to areas where COVID-19 is spreading.  </a:t>
            </a:r>
          </a:p>
          <a:p>
            <a:r>
              <a:rPr lang="en-US" sz="3100" dirty="0" smtClean="0"/>
              <a:t>Make </a:t>
            </a:r>
            <a:r>
              <a:rPr lang="en-US" sz="3100" dirty="0"/>
              <a:t>sure all persons travelling to locations </a:t>
            </a:r>
            <a:r>
              <a:rPr lang="en-US" sz="3100" dirty="0" smtClean="0"/>
              <a:t>reporting </a:t>
            </a:r>
            <a:r>
              <a:rPr lang="en-US" sz="3100" dirty="0"/>
              <a:t>COVID-19 are briefed by a qualified professional (e.g. staff health services, health care provider or local public health partner) </a:t>
            </a:r>
          </a:p>
          <a:p>
            <a:r>
              <a:rPr lang="en-US" sz="3100" dirty="0" smtClean="0"/>
              <a:t>Consider </a:t>
            </a:r>
            <a:r>
              <a:rPr lang="en-US" sz="3100" dirty="0"/>
              <a:t>issuing employees who are about to travel with small bottles (under 100 CL) of alcohol-based hand rub. This can facilitate regular hand-washing. </a:t>
            </a:r>
          </a:p>
          <a:p>
            <a:pPr marL="114300" indent="0">
              <a:buNone/>
            </a:pPr>
            <a:endParaRPr lang="en-US" sz="3100" dirty="0" smtClean="0"/>
          </a:p>
          <a:p>
            <a:endParaRPr lang="en-US" sz="3100" dirty="0"/>
          </a:p>
        </p:txBody>
      </p:sp>
      <p:sp>
        <p:nvSpPr>
          <p:cNvPr id="4" name="Slide Number Placeholder 3"/>
          <p:cNvSpPr>
            <a:spLocks noGrp="1"/>
          </p:cNvSpPr>
          <p:nvPr>
            <p:ph type="sldNum" sz="quarter" idx="12"/>
          </p:nvPr>
        </p:nvSpPr>
        <p:spPr/>
        <p:txBody>
          <a:bodyPr/>
          <a:lstStyle/>
          <a:p>
            <a:fld id="{C9A4F6ED-628D-43FC-BB3F-82A3E1DAF923}" type="slidenum">
              <a:rPr lang="en-GB" smtClean="0"/>
              <a:t>29</a:t>
            </a:fld>
            <a:endParaRPr lang="en-GB"/>
          </a:p>
        </p:txBody>
      </p:sp>
      <p:pic>
        <p:nvPicPr>
          <p:cNvPr id="8" name="Picture 7"/>
          <p:cNvPicPr>
            <a:picLocks noChangeAspect="1"/>
          </p:cNvPicPr>
          <p:nvPr/>
        </p:nvPicPr>
        <p:blipFill>
          <a:blip r:embed="rId2"/>
          <a:stretch>
            <a:fillRect/>
          </a:stretch>
        </p:blipFill>
        <p:spPr>
          <a:xfrm>
            <a:off x="8448310" y="6184176"/>
            <a:ext cx="715595" cy="673824"/>
          </a:xfrm>
          <a:prstGeom prst="rect">
            <a:avLst/>
          </a:prstGeo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41010" y="1417638"/>
            <a:ext cx="3414779" cy="4891682"/>
          </a:xfrm>
        </p:spPr>
      </p:pic>
    </p:spTree>
    <p:extLst>
      <p:ext uri="{BB962C8B-B14F-4D97-AF65-F5344CB8AC3E}">
        <p14:creationId xmlns:p14="http://schemas.microsoft.com/office/powerpoint/2010/main" val="215842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BACKGROUND</a:t>
            </a:r>
            <a:endParaRPr lang="en-ZA" b="1" dirty="0"/>
          </a:p>
        </p:txBody>
      </p:sp>
      <p:sp>
        <p:nvSpPr>
          <p:cNvPr id="3" name="Content Placeholder 2"/>
          <p:cNvSpPr>
            <a:spLocks noGrp="1"/>
          </p:cNvSpPr>
          <p:nvPr>
            <p:ph idx="1"/>
          </p:nvPr>
        </p:nvSpPr>
        <p:spPr/>
        <p:txBody>
          <a:bodyPr>
            <a:normAutofit fontScale="92500" lnSpcReduction="10000"/>
          </a:bodyPr>
          <a:lstStyle/>
          <a:p>
            <a:pPr algn="just" hangingPunct="0"/>
            <a:r>
              <a:rPr lang="en-ZA" dirty="0"/>
              <a:t>The President of the Republic of South Africa on the  15</a:t>
            </a:r>
            <a:r>
              <a:rPr lang="en-ZA" baseline="30000" dirty="0"/>
              <a:t>th</a:t>
            </a:r>
            <a:r>
              <a:rPr lang="en-ZA" dirty="0"/>
              <a:t> of March 2020 declared the Corona Virus (</a:t>
            </a:r>
            <a:r>
              <a:rPr lang="en-ZA" dirty="0" err="1"/>
              <a:t>Covid</a:t>
            </a:r>
            <a:r>
              <a:rPr lang="en-ZA" dirty="0"/>
              <a:t> 19 pandemic) as a national state of disaster following that announcement, </a:t>
            </a:r>
            <a:r>
              <a:rPr lang="en-ZA" dirty="0" err="1"/>
              <a:t>Dr.</a:t>
            </a:r>
            <a:r>
              <a:rPr lang="en-ZA" dirty="0"/>
              <a:t> </a:t>
            </a:r>
            <a:r>
              <a:rPr lang="en-ZA" dirty="0" err="1"/>
              <a:t>Nkosazana</a:t>
            </a:r>
            <a:r>
              <a:rPr lang="en-ZA" dirty="0"/>
              <a:t> </a:t>
            </a:r>
            <a:r>
              <a:rPr lang="en-ZA" dirty="0" err="1"/>
              <a:t>Dlamini</a:t>
            </a:r>
            <a:r>
              <a:rPr lang="en-ZA" dirty="0"/>
              <a:t> Zuma, the Minister of Cooperative Governance and Traditional Affairs, designated under section 3 of the Disaster Management Act, 2002 (Act No. 57 of 2002) declared a national state of disaster, published in Government Gazette No. 43096 on the 15</a:t>
            </a:r>
            <a:r>
              <a:rPr lang="en-ZA" baseline="30000" dirty="0"/>
              <a:t>th</a:t>
            </a:r>
            <a:r>
              <a:rPr lang="en-ZA" dirty="0"/>
              <a:t> March 2020, in terms of Section 27(2) of the Act, after consultation with the relevant Cabinet members the Minister made the regulation set out in the schedule regarding the steps necessary to prevent an escalation of the disaster or to alleviate, contain and minimise the effects of the disaster</a:t>
            </a:r>
            <a:r>
              <a:rPr lang="en-ZA" dirty="0" smtClean="0"/>
              <a:t>.</a:t>
            </a:r>
          </a:p>
          <a:p>
            <a:pPr algn="just" hangingPunct="0"/>
            <a:r>
              <a:rPr lang="en-ZA" dirty="0" smtClean="0"/>
              <a:t>The Lockdown was declared from the 28</a:t>
            </a:r>
            <a:r>
              <a:rPr lang="en-ZA" baseline="30000" dirty="0" smtClean="0"/>
              <a:t>th</a:t>
            </a:r>
            <a:r>
              <a:rPr lang="en-ZA" dirty="0" smtClean="0"/>
              <a:t> March – 16</a:t>
            </a:r>
            <a:r>
              <a:rPr lang="en-ZA" baseline="30000" dirty="0" smtClean="0"/>
              <a:t>th</a:t>
            </a:r>
            <a:r>
              <a:rPr lang="en-ZA" dirty="0" smtClean="0"/>
              <a:t> April 2020 and was extended to the 30</a:t>
            </a:r>
            <a:r>
              <a:rPr lang="en-ZA" baseline="30000" dirty="0" smtClean="0"/>
              <a:t>th</a:t>
            </a:r>
            <a:r>
              <a:rPr lang="en-ZA" dirty="0" smtClean="0"/>
              <a:t> April 2020.</a:t>
            </a:r>
          </a:p>
          <a:p>
            <a:pPr algn="just" hangingPunct="0"/>
            <a:r>
              <a:rPr lang="en-US" dirty="0" smtClean="0"/>
              <a:t>The lockdown is going to continue in levels (5, 4, 3, 2, 1) as announced by the President of the Country</a:t>
            </a:r>
            <a:endParaRPr lang="en-ZA" dirty="0"/>
          </a:p>
          <a:p>
            <a:pPr marL="114300" indent="0" algn="just">
              <a:buNone/>
            </a:pPr>
            <a:endParaRPr lang="en-ZA" sz="3600" dirty="0" smtClean="0"/>
          </a:p>
          <a:p>
            <a:pPr marL="114300" indent="0">
              <a:buNone/>
            </a:pPr>
            <a:endParaRPr lang="en-ZA" dirty="0" smtClean="0"/>
          </a:p>
          <a:p>
            <a:endParaRPr lang="en-ZA" dirty="0"/>
          </a:p>
        </p:txBody>
      </p:sp>
      <p:sp>
        <p:nvSpPr>
          <p:cNvPr id="4" name="Slide Number Placeholder 3"/>
          <p:cNvSpPr>
            <a:spLocks noGrp="1"/>
          </p:cNvSpPr>
          <p:nvPr>
            <p:ph type="sldNum" sz="quarter" idx="12"/>
          </p:nvPr>
        </p:nvSpPr>
        <p:spPr/>
        <p:txBody>
          <a:bodyPr/>
          <a:lstStyle/>
          <a:p>
            <a:fld id="{C9A4F6ED-628D-43FC-BB3F-82A3E1DAF923}" type="slidenum">
              <a:rPr lang="en-GB" smtClean="0"/>
              <a:t>3</a:t>
            </a:fld>
            <a:endParaRPr lang="en-GB"/>
          </a:p>
        </p:txBody>
      </p:sp>
      <p:pic>
        <p:nvPicPr>
          <p:cNvPr id="5" name="Picture 4"/>
          <p:cNvPicPr>
            <a:picLocks noChangeAspect="1"/>
          </p:cNvPicPr>
          <p:nvPr/>
        </p:nvPicPr>
        <p:blipFill>
          <a:blip r:embed="rId2"/>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3810933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78098"/>
          </a:xfrm>
        </p:spPr>
        <p:txBody>
          <a:bodyPr/>
          <a:lstStyle/>
          <a:p>
            <a:r>
              <a:rPr lang="en-ZA" sz="4000" dirty="0" smtClean="0"/>
              <a:t>5.2 WHILE TRAVELLING</a:t>
            </a:r>
            <a:endParaRPr lang="en-ZA" sz="4000" dirty="0"/>
          </a:p>
        </p:txBody>
      </p:sp>
      <p:sp>
        <p:nvSpPr>
          <p:cNvPr id="3" name="Content Placeholder 2"/>
          <p:cNvSpPr>
            <a:spLocks noGrp="1"/>
          </p:cNvSpPr>
          <p:nvPr>
            <p:ph sz="half" idx="1"/>
          </p:nvPr>
        </p:nvSpPr>
        <p:spPr>
          <a:xfrm>
            <a:off x="457200" y="1340768"/>
            <a:ext cx="3970784" cy="5184576"/>
          </a:xfrm>
        </p:spPr>
        <p:txBody>
          <a:bodyPr>
            <a:normAutofit fontScale="55000" lnSpcReduction="20000"/>
          </a:bodyPr>
          <a:lstStyle/>
          <a:p>
            <a:r>
              <a:rPr lang="en-US" sz="3600" dirty="0"/>
              <a:t>Encourage employees to wash their hands regularly and stay at least one meter away from people who are coughing or sneezing </a:t>
            </a:r>
          </a:p>
          <a:p>
            <a:r>
              <a:rPr lang="en-US" sz="3600" dirty="0" smtClean="0"/>
              <a:t>Ensure </a:t>
            </a:r>
            <a:r>
              <a:rPr lang="en-US" sz="3600" dirty="0"/>
              <a:t>employees know what to do and who to contact if they feel ill while </a:t>
            </a:r>
            <a:r>
              <a:rPr lang="en-US" sz="3600" dirty="0" smtClean="0"/>
              <a:t>traveling</a:t>
            </a:r>
            <a:r>
              <a:rPr lang="en-US" sz="3600" dirty="0"/>
              <a:t> </a:t>
            </a:r>
            <a:r>
              <a:rPr lang="en-US" sz="3600" dirty="0" err="1" smtClean="0"/>
              <a:t>e.g</a:t>
            </a:r>
            <a:r>
              <a:rPr lang="en-US" sz="3600" dirty="0" smtClean="0"/>
              <a:t> </a:t>
            </a:r>
            <a:r>
              <a:rPr lang="en-US" sz="3600" b="1" dirty="0" smtClean="0"/>
              <a:t>Health and Wellness Practitioners</a:t>
            </a:r>
            <a:r>
              <a:rPr lang="en-US" sz="3600" dirty="0" smtClean="0"/>
              <a:t>. </a:t>
            </a:r>
            <a:endParaRPr lang="en-US" sz="3600" dirty="0"/>
          </a:p>
          <a:p>
            <a:r>
              <a:rPr lang="en-US" sz="3600" dirty="0" smtClean="0"/>
              <a:t>Ensure </a:t>
            </a:r>
            <a:r>
              <a:rPr lang="en-US" sz="3600" dirty="0"/>
              <a:t>that your employees comply with instructions from local authorities where they are traveling. If, for example, they are told by local authorities not to go somewhere they should comply with this. </a:t>
            </a:r>
            <a:endParaRPr lang="en-US" sz="3600" dirty="0" smtClean="0"/>
          </a:p>
          <a:p>
            <a:r>
              <a:rPr lang="en-US" sz="3600" dirty="0" smtClean="0"/>
              <a:t>Your </a:t>
            </a:r>
            <a:r>
              <a:rPr lang="en-US" sz="3600" dirty="0"/>
              <a:t>employees should comply with any local restrictions on travel, movement or large </a:t>
            </a:r>
            <a:r>
              <a:rPr lang="en-US" sz="3600" dirty="0" smtClean="0"/>
              <a:t>gatherings</a:t>
            </a:r>
            <a:endParaRPr lang="en-US" sz="3600" dirty="0"/>
          </a:p>
          <a:p>
            <a:pPr marL="114300" indent="0">
              <a:buNone/>
            </a:pPr>
            <a:endParaRPr lang="en-US" sz="3600" dirty="0" smtClean="0"/>
          </a:p>
          <a:p>
            <a:endParaRPr lang="en-US" sz="3100" dirty="0"/>
          </a:p>
        </p:txBody>
      </p:sp>
      <p:sp>
        <p:nvSpPr>
          <p:cNvPr id="4" name="Slide Number Placeholder 3"/>
          <p:cNvSpPr>
            <a:spLocks noGrp="1"/>
          </p:cNvSpPr>
          <p:nvPr>
            <p:ph type="sldNum" sz="quarter" idx="12"/>
          </p:nvPr>
        </p:nvSpPr>
        <p:spPr/>
        <p:txBody>
          <a:bodyPr/>
          <a:lstStyle/>
          <a:p>
            <a:fld id="{C9A4F6ED-628D-43FC-BB3F-82A3E1DAF923}" type="slidenum">
              <a:rPr lang="en-GB" smtClean="0"/>
              <a:t>30</a:t>
            </a:fld>
            <a:endParaRPr lang="en-GB"/>
          </a:p>
        </p:txBody>
      </p:sp>
      <p:pic>
        <p:nvPicPr>
          <p:cNvPr id="8" name="Picture 7"/>
          <p:cNvPicPr>
            <a:picLocks noChangeAspect="1"/>
          </p:cNvPicPr>
          <p:nvPr/>
        </p:nvPicPr>
        <p:blipFill>
          <a:blip r:embed="rId2"/>
          <a:stretch>
            <a:fillRect/>
          </a:stretch>
        </p:blipFill>
        <p:spPr>
          <a:xfrm>
            <a:off x="8448310" y="6184176"/>
            <a:ext cx="715595" cy="673824"/>
          </a:xfrm>
          <a:prstGeom prst="rect">
            <a:avLst/>
          </a:prstGeo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41010" y="1417638"/>
            <a:ext cx="3414779" cy="4891682"/>
          </a:xfrm>
        </p:spPr>
      </p:pic>
    </p:spTree>
    <p:extLst>
      <p:ext uri="{BB962C8B-B14F-4D97-AF65-F5344CB8AC3E}">
        <p14:creationId xmlns:p14="http://schemas.microsoft.com/office/powerpoint/2010/main" val="2474918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78098"/>
          </a:xfrm>
        </p:spPr>
        <p:txBody>
          <a:bodyPr/>
          <a:lstStyle/>
          <a:p>
            <a:r>
              <a:rPr lang="en-ZA" sz="3600" dirty="0" smtClean="0"/>
              <a:t>5.2 UPON RETURN FROM TRAVELLING</a:t>
            </a:r>
            <a:endParaRPr lang="en-ZA" sz="3600" dirty="0"/>
          </a:p>
        </p:txBody>
      </p:sp>
      <p:sp>
        <p:nvSpPr>
          <p:cNvPr id="3" name="Content Placeholder 2"/>
          <p:cNvSpPr>
            <a:spLocks noGrp="1"/>
          </p:cNvSpPr>
          <p:nvPr>
            <p:ph sz="half" idx="1"/>
          </p:nvPr>
        </p:nvSpPr>
        <p:spPr>
          <a:xfrm>
            <a:off x="107504" y="1340768"/>
            <a:ext cx="4320480" cy="4968552"/>
          </a:xfrm>
        </p:spPr>
        <p:txBody>
          <a:bodyPr>
            <a:normAutofit/>
          </a:bodyPr>
          <a:lstStyle/>
          <a:p>
            <a:r>
              <a:rPr lang="en-US" sz="1800" dirty="0" smtClean="0"/>
              <a:t>Employees </a:t>
            </a:r>
            <a:r>
              <a:rPr lang="en-US" sz="1800" dirty="0"/>
              <a:t>who have returned from an area where COVID-19 is spreading should </a:t>
            </a:r>
            <a:r>
              <a:rPr lang="en-US" sz="1800" dirty="0" smtClean="0"/>
              <a:t>isolate at home, closer to work for </a:t>
            </a:r>
            <a:r>
              <a:rPr lang="en-US" sz="1800" dirty="0"/>
              <a:t>14 days and take their temperature twice a day.  </a:t>
            </a:r>
          </a:p>
          <a:p>
            <a:r>
              <a:rPr lang="en-US" sz="1800" dirty="0" smtClean="0"/>
              <a:t>If </a:t>
            </a:r>
            <a:r>
              <a:rPr lang="en-US" sz="1800" dirty="0"/>
              <a:t>they develop even a mild cough or low grade fever (i.e. a temperature of 37.3 C or more) they should stay at home and self-isolate. </a:t>
            </a:r>
            <a:endParaRPr lang="en-US" sz="1800" dirty="0" smtClean="0"/>
          </a:p>
          <a:p>
            <a:r>
              <a:rPr lang="en-US" sz="1800" dirty="0" smtClean="0"/>
              <a:t>This </a:t>
            </a:r>
            <a:r>
              <a:rPr lang="en-US" sz="1800" dirty="0"/>
              <a:t>means avoiding close contact (one meter or nearer) with other people, including family members. </a:t>
            </a:r>
            <a:endParaRPr lang="en-US" sz="1800" dirty="0" smtClean="0"/>
          </a:p>
          <a:p>
            <a:r>
              <a:rPr lang="en-US" sz="1800" dirty="0" smtClean="0"/>
              <a:t>They </a:t>
            </a:r>
            <a:r>
              <a:rPr lang="en-US" sz="1800" dirty="0"/>
              <a:t>should also telephone their healthcare provider or the local public health department, giving them details of their recent travel and symptoms. </a:t>
            </a:r>
            <a:endParaRPr lang="en-US" sz="1800" dirty="0" smtClean="0"/>
          </a:p>
          <a:p>
            <a:endParaRPr lang="en-US" sz="1800" dirty="0"/>
          </a:p>
        </p:txBody>
      </p:sp>
      <p:sp>
        <p:nvSpPr>
          <p:cNvPr id="4" name="Slide Number Placeholder 3"/>
          <p:cNvSpPr>
            <a:spLocks noGrp="1"/>
          </p:cNvSpPr>
          <p:nvPr>
            <p:ph type="sldNum" sz="quarter" idx="12"/>
          </p:nvPr>
        </p:nvSpPr>
        <p:spPr/>
        <p:txBody>
          <a:bodyPr/>
          <a:lstStyle/>
          <a:p>
            <a:fld id="{C9A4F6ED-628D-43FC-BB3F-82A3E1DAF923}" type="slidenum">
              <a:rPr lang="en-GB" smtClean="0"/>
              <a:t>31</a:t>
            </a:fld>
            <a:endParaRPr lang="en-GB"/>
          </a:p>
        </p:txBody>
      </p:sp>
      <p:pic>
        <p:nvPicPr>
          <p:cNvPr id="8" name="Picture 7"/>
          <p:cNvPicPr>
            <a:picLocks noChangeAspect="1"/>
          </p:cNvPicPr>
          <p:nvPr/>
        </p:nvPicPr>
        <p:blipFill>
          <a:blip r:embed="rId2"/>
          <a:stretch>
            <a:fillRect/>
          </a:stretch>
        </p:blipFill>
        <p:spPr>
          <a:xfrm>
            <a:off x="8448310" y="6184176"/>
            <a:ext cx="715595" cy="673824"/>
          </a:xfrm>
          <a:prstGeom prst="rect">
            <a:avLst/>
          </a:prstGeo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41010" y="1417638"/>
            <a:ext cx="3414779" cy="4891682"/>
          </a:xfrm>
        </p:spPr>
      </p:pic>
    </p:spTree>
    <p:extLst>
      <p:ext uri="{BB962C8B-B14F-4D97-AF65-F5344CB8AC3E}">
        <p14:creationId xmlns:p14="http://schemas.microsoft.com/office/powerpoint/2010/main" val="3380976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492896"/>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2F2B20"/>
                </a:solidFill>
              </a:rPr>
              <a:t> STEP 6: </a:t>
            </a:r>
            <a:r>
              <a:rPr lang="en-ZA" dirty="0" smtClean="0"/>
              <a:t>GETTING HOME PROTOCOL</a:t>
            </a:r>
            <a:endParaRPr lang="en-GB" dirty="0">
              <a:solidFill>
                <a:srgbClr val="2F2B20"/>
              </a:solidFill>
            </a:endParaRPr>
          </a:p>
        </p:txBody>
      </p:sp>
      <p:sp>
        <p:nvSpPr>
          <p:cNvPr id="5" name="Slide Number Placeholder 4"/>
          <p:cNvSpPr>
            <a:spLocks noGrp="1"/>
          </p:cNvSpPr>
          <p:nvPr>
            <p:ph type="sldNum" sz="quarter" idx="12"/>
          </p:nvPr>
        </p:nvSpPr>
        <p:spPr/>
        <p:txBody>
          <a:bodyPr/>
          <a:lstStyle/>
          <a:p>
            <a:fld id="{C9A4F6ED-628D-43FC-BB3F-82A3E1DAF923}" type="slidenum">
              <a:rPr lang="en-GB" smtClean="0"/>
              <a:pPr/>
              <a:t>32</a:t>
            </a:fld>
            <a:endParaRPr lang="en-GB"/>
          </a:p>
        </p:txBody>
      </p:sp>
      <p:pic>
        <p:nvPicPr>
          <p:cNvPr id="6" name="Picture 5"/>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3500641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PROTOCOL WHEN GETTING HOME</a:t>
            </a:r>
            <a:endParaRPr lang="en-ZA" sz="4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40768"/>
            <a:ext cx="7620000" cy="5060032"/>
          </a:xfrm>
        </p:spPr>
      </p:pic>
      <p:sp>
        <p:nvSpPr>
          <p:cNvPr id="4" name="Slide Number Placeholder 3"/>
          <p:cNvSpPr>
            <a:spLocks noGrp="1"/>
          </p:cNvSpPr>
          <p:nvPr>
            <p:ph type="sldNum" sz="quarter" idx="12"/>
          </p:nvPr>
        </p:nvSpPr>
        <p:spPr/>
        <p:txBody>
          <a:bodyPr/>
          <a:lstStyle/>
          <a:p>
            <a:fld id="{C9A4F6ED-628D-43FC-BB3F-82A3E1DAF923}" type="slidenum">
              <a:rPr lang="en-GB" smtClean="0"/>
              <a:t>33</a:t>
            </a:fld>
            <a:endParaRPr lang="en-GB"/>
          </a:p>
        </p:txBody>
      </p:sp>
      <p:pic>
        <p:nvPicPr>
          <p:cNvPr id="8" name="Picture 7"/>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19753858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COMMUNICATIONS</a:t>
            </a:r>
            <a:endParaRPr lang="en-ZA" sz="4000" dirty="0"/>
          </a:p>
        </p:txBody>
      </p:sp>
      <p:sp>
        <p:nvSpPr>
          <p:cNvPr id="4" name="Slide Number Placeholder 3"/>
          <p:cNvSpPr>
            <a:spLocks noGrp="1"/>
          </p:cNvSpPr>
          <p:nvPr>
            <p:ph type="sldNum" sz="quarter" idx="12"/>
          </p:nvPr>
        </p:nvSpPr>
        <p:spPr/>
        <p:txBody>
          <a:bodyPr/>
          <a:lstStyle/>
          <a:p>
            <a:fld id="{C9A4F6ED-628D-43FC-BB3F-82A3E1DAF923}" type="slidenum">
              <a:rPr lang="en-GB" smtClean="0"/>
              <a:t>34</a:t>
            </a:fld>
            <a:endParaRPr lang="en-GB"/>
          </a:p>
        </p:txBody>
      </p:sp>
      <p:pic>
        <p:nvPicPr>
          <p:cNvPr id="8" name="Picture 7"/>
          <p:cNvPicPr>
            <a:picLocks noChangeAspect="1"/>
          </p:cNvPicPr>
          <p:nvPr/>
        </p:nvPicPr>
        <p:blipFill>
          <a:blip r:embed="rId2"/>
          <a:stretch>
            <a:fillRect/>
          </a:stretch>
        </p:blipFill>
        <p:spPr>
          <a:xfrm>
            <a:off x="8448310" y="6184176"/>
            <a:ext cx="715595" cy="673824"/>
          </a:xfrm>
          <a:prstGeom prst="rect">
            <a:avLst/>
          </a:prstGeom>
        </p:spPr>
      </p:pic>
      <p:sp>
        <p:nvSpPr>
          <p:cNvPr id="3" name="Content Placeholder 2"/>
          <p:cNvSpPr>
            <a:spLocks noGrp="1"/>
          </p:cNvSpPr>
          <p:nvPr>
            <p:ph idx="1"/>
          </p:nvPr>
        </p:nvSpPr>
        <p:spPr/>
        <p:txBody>
          <a:bodyPr>
            <a:normAutofit lnSpcReduction="10000"/>
          </a:bodyPr>
          <a:lstStyle/>
          <a:p>
            <a:r>
              <a:rPr lang="en-US" dirty="0" smtClean="0"/>
              <a:t>The workplace protocol must be communicate to all, Councillors, employees </a:t>
            </a:r>
            <a:r>
              <a:rPr lang="en-US" dirty="0"/>
              <a:t>and contractors </a:t>
            </a:r>
            <a:r>
              <a:rPr lang="en-US" dirty="0" smtClean="0"/>
              <a:t>and must sure that they </a:t>
            </a:r>
            <a:r>
              <a:rPr lang="en-US" dirty="0"/>
              <a:t>are aware of what they need to do – or not do – under the plan. </a:t>
            </a:r>
            <a:endParaRPr lang="en-US" dirty="0" smtClean="0"/>
          </a:p>
          <a:p>
            <a:r>
              <a:rPr lang="en-US" dirty="0" smtClean="0"/>
              <a:t>Emphasize </a:t>
            </a:r>
            <a:r>
              <a:rPr lang="en-US" dirty="0"/>
              <a:t>key points such as the importance of staying away from work even if they have only mild symptoms or have had to take simple medications (e.g. paracetamol, ibuprofen) which may mask the symptoms </a:t>
            </a:r>
            <a:endParaRPr lang="en-US" dirty="0" smtClean="0"/>
          </a:p>
          <a:p>
            <a:r>
              <a:rPr lang="en-US" dirty="0" smtClean="0"/>
              <a:t>Recommend to employees to frequently drink hot beverages</a:t>
            </a:r>
          </a:p>
          <a:p>
            <a:r>
              <a:rPr lang="en-US" dirty="0" smtClean="0"/>
              <a:t>Emphasize on taking of vitamins to strengthen the immune system especially vitamin C for colds and flu and Flu vaccine.</a:t>
            </a:r>
          </a:p>
          <a:p>
            <a:r>
              <a:rPr lang="en-US" dirty="0" smtClean="0"/>
              <a:t>Emphasize social distancing and wearing of masks at all times</a:t>
            </a:r>
          </a:p>
          <a:p>
            <a:r>
              <a:rPr lang="en-US" dirty="0" smtClean="0"/>
              <a:t>Emphasize washing on hand with soap for minimum 20 seconds, alternatively the use of an alcohol based sanitizer.</a:t>
            </a:r>
            <a:endParaRPr lang="en-US" dirty="0"/>
          </a:p>
          <a:p>
            <a:pPr marL="114300" indent="0">
              <a:buNone/>
            </a:pPr>
            <a:endParaRPr lang="en-ZA" dirty="0"/>
          </a:p>
        </p:txBody>
      </p:sp>
    </p:spTree>
    <p:extLst>
      <p:ext uri="{BB962C8B-B14F-4D97-AF65-F5344CB8AC3E}">
        <p14:creationId xmlns:p14="http://schemas.microsoft.com/office/powerpoint/2010/main" val="29341011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t>WHO SHOULD BE CONTACTED WHEN AN EMPLOYEE IS SHOWING COVID 19 SYMPTOMS</a:t>
            </a:r>
            <a:endParaRPr lang="en-ZA" sz="2800" dirty="0"/>
          </a:p>
        </p:txBody>
      </p:sp>
      <p:sp>
        <p:nvSpPr>
          <p:cNvPr id="4" name="Slide Number Placeholder 3"/>
          <p:cNvSpPr>
            <a:spLocks noGrp="1"/>
          </p:cNvSpPr>
          <p:nvPr>
            <p:ph type="sldNum" sz="quarter" idx="12"/>
          </p:nvPr>
        </p:nvSpPr>
        <p:spPr/>
        <p:txBody>
          <a:bodyPr/>
          <a:lstStyle/>
          <a:p>
            <a:fld id="{C9A4F6ED-628D-43FC-BB3F-82A3E1DAF923}" type="slidenum">
              <a:rPr lang="en-GB" smtClean="0"/>
              <a:t>35</a:t>
            </a:fld>
            <a:endParaRPr lang="en-GB"/>
          </a:p>
        </p:txBody>
      </p:sp>
      <p:pic>
        <p:nvPicPr>
          <p:cNvPr id="8" name="Picture 7"/>
          <p:cNvPicPr>
            <a:picLocks noChangeAspect="1"/>
          </p:cNvPicPr>
          <p:nvPr/>
        </p:nvPicPr>
        <p:blipFill>
          <a:blip r:embed="rId2"/>
          <a:stretch>
            <a:fillRect/>
          </a:stretch>
        </p:blipFill>
        <p:spPr>
          <a:xfrm>
            <a:off x="8448310" y="6184176"/>
            <a:ext cx="715595" cy="673824"/>
          </a:xfrm>
          <a:prstGeom prst="rect">
            <a:avLst/>
          </a:prstGeom>
        </p:spPr>
      </p:pic>
      <p:sp>
        <p:nvSpPr>
          <p:cNvPr id="3" name="Content Placeholder 2"/>
          <p:cNvSpPr>
            <a:spLocks noGrp="1"/>
          </p:cNvSpPr>
          <p:nvPr>
            <p:ph idx="1"/>
          </p:nvPr>
        </p:nvSpPr>
        <p:spPr/>
        <p:txBody>
          <a:bodyPr>
            <a:normAutofit lnSpcReduction="10000"/>
          </a:bodyPr>
          <a:lstStyle/>
          <a:p>
            <a:r>
              <a:rPr lang="en-US" dirty="0" smtClean="0"/>
              <a:t>FINANCE AND CORPORATE – MR. MUSA XULU</a:t>
            </a:r>
          </a:p>
          <a:p>
            <a:pPr marL="114300" indent="0">
              <a:buNone/>
            </a:pPr>
            <a:r>
              <a:rPr lang="en-US" dirty="0" smtClean="0"/>
              <a:t>TEL: 064 024 4039</a:t>
            </a:r>
          </a:p>
          <a:p>
            <a:pPr marL="114300" indent="0">
              <a:buNone/>
            </a:pPr>
            <a:endParaRPr lang="en-US" dirty="0" smtClean="0"/>
          </a:p>
          <a:p>
            <a:r>
              <a:rPr lang="en-US" dirty="0" smtClean="0"/>
              <a:t>TECHNICAL SERVICES – MRS. MAPITSO MOTHA</a:t>
            </a:r>
          </a:p>
          <a:p>
            <a:pPr marL="114300" indent="0">
              <a:buNone/>
            </a:pPr>
            <a:r>
              <a:rPr lang="en-US" dirty="0" smtClean="0"/>
              <a:t>TEL: 060 527 1803</a:t>
            </a:r>
          </a:p>
          <a:p>
            <a:pPr marL="114300" indent="0">
              <a:buNone/>
            </a:pPr>
            <a:endParaRPr lang="en-US" dirty="0" smtClean="0"/>
          </a:p>
          <a:p>
            <a:r>
              <a:rPr lang="en-US" dirty="0" smtClean="0"/>
              <a:t>COMMUNITY SERVICES – MRS. NTHABELENG RAISA-MLANDU</a:t>
            </a:r>
          </a:p>
          <a:p>
            <a:pPr marL="114300" indent="0">
              <a:buNone/>
            </a:pPr>
            <a:r>
              <a:rPr lang="en-US" dirty="0" smtClean="0"/>
              <a:t>TEL: 078 422 6014</a:t>
            </a:r>
            <a:endParaRPr lang="en-US" dirty="0"/>
          </a:p>
          <a:p>
            <a:pPr marL="114300" indent="0">
              <a:buNone/>
            </a:pPr>
            <a:r>
              <a:rPr lang="en-US" dirty="0"/>
              <a:t> </a:t>
            </a:r>
            <a:endParaRPr lang="en-US" dirty="0" smtClean="0"/>
          </a:p>
          <a:p>
            <a:pPr marL="114300" indent="0" algn="ctr">
              <a:buNone/>
            </a:pPr>
            <a:r>
              <a:rPr lang="en-US" dirty="0" smtClean="0"/>
              <a:t>OR</a:t>
            </a:r>
          </a:p>
          <a:p>
            <a:pPr marL="114300" indent="0" algn="ctr">
              <a:buNone/>
            </a:pPr>
            <a:endParaRPr lang="en-US" dirty="0"/>
          </a:p>
          <a:p>
            <a:pPr marL="114300" indent="0" algn="ctr">
              <a:buNone/>
            </a:pPr>
            <a:r>
              <a:rPr lang="en-US" dirty="0" smtClean="0"/>
              <a:t>YOUR IMMEDIATE SUPERVISOR/MANAGER</a:t>
            </a:r>
            <a:endParaRPr lang="en-ZA" dirty="0"/>
          </a:p>
        </p:txBody>
      </p:sp>
    </p:spTree>
    <p:extLst>
      <p:ext uri="{BB962C8B-B14F-4D97-AF65-F5344CB8AC3E}">
        <p14:creationId xmlns:p14="http://schemas.microsoft.com/office/powerpoint/2010/main" val="2827565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HOW TO STAY INFORMED</a:t>
            </a:r>
            <a:endParaRPr lang="en-ZA" sz="4000" dirty="0"/>
          </a:p>
        </p:txBody>
      </p:sp>
      <p:sp>
        <p:nvSpPr>
          <p:cNvPr id="4" name="Slide Number Placeholder 3"/>
          <p:cNvSpPr>
            <a:spLocks noGrp="1"/>
          </p:cNvSpPr>
          <p:nvPr>
            <p:ph type="sldNum" sz="quarter" idx="12"/>
          </p:nvPr>
        </p:nvSpPr>
        <p:spPr/>
        <p:txBody>
          <a:bodyPr/>
          <a:lstStyle/>
          <a:p>
            <a:fld id="{C9A4F6ED-628D-43FC-BB3F-82A3E1DAF923}" type="slidenum">
              <a:rPr lang="en-GB" smtClean="0"/>
              <a:t>36</a:t>
            </a:fld>
            <a:endParaRPr lang="en-GB"/>
          </a:p>
        </p:txBody>
      </p:sp>
      <p:pic>
        <p:nvPicPr>
          <p:cNvPr id="8" name="Picture 7"/>
          <p:cNvPicPr>
            <a:picLocks noChangeAspect="1"/>
          </p:cNvPicPr>
          <p:nvPr/>
        </p:nvPicPr>
        <p:blipFill>
          <a:blip r:embed="rId2"/>
          <a:stretch>
            <a:fillRect/>
          </a:stretch>
        </p:blipFill>
        <p:spPr>
          <a:xfrm>
            <a:off x="8448310" y="6184176"/>
            <a:ext cx="715595" cy="673824"/>
          </a:xfrm>
          <a:prstGeom prst="rect">
            <a:avLst/>
          </a:prstGeom>
        </p:spPr>
      </p:pic>
      <p:sp>
        <p:nvSpPr>
          <p:cNvPr id="3" name="Content Placeholder 2"/>
          <p:cNvSpPr>
            <a:spLocks noGrp="1"/>
          </p:cNvSpPr>
          <p:nvPr>
            <p:ph idx="1"/>
          </p:nvPr>
        </p:nvSpPr>
        <p:spPr/>
        <p:txBody>
          <a:bodyPr>
            <a:normAutofit lnSpcReduction="10000"/>
          </a:bodyPr>
          <a:lstStyle/>
          <a:p>
            <a:r>
              <a:rPr lang="en-US" dirty="0"/>
              <a:t>Find the latest information </a:t>
            </a:r>
            <a:r>
              <a:rPr lang="en-US" dirty="0" smtClean="0"/>
              <a:t>on </a:t>
            </a:r>
            <a:r>
              <a:rPr lang="en-US" dirty="0"/>
              <a:t>where COVID-19 is spreading: </a:t>
            </a:r>
            <a:endParaRPr lang="en-US" dirty="0" smtClean="0"/>
          </a:p>
          <a:p>
            <a:pPr marL="114300" indent="0">
              <a:buNone/>
            </a:pPr>
            <a:endParaRPr lang="en-US" dirty="0"/>
          </a:p>
          <a:p>
            <a:pPr lvl="1"/>
            <a:r>
              <a:rPr lang="en-US" b="1" dirty="0" smtClean="0"/>
              <a:t>SA </a:t>
            </a:r>
            <a:r>
              <a:rPr lang="en-US" b="1" dirty="0" err="1" smtClean="0"/>
              <a:t>Whatsapp</a:t>
            </a:r>
            <a:r>
              <a:rPr lang="en-US" b="1" dirty="0" smtClean="0"/>
              <a:t> support – 0600 123 456</a:t>
            </a:r>
          </a:p>
          <a:p>
            <a:pPr lvl="1"/>
            <a:r>
              <a:rPr lang="en-US" b="1" dirty="0" smtClean="0"/>
              <a:t>Emergency number –     0800 029 999</a:t>
            </a:r>
          </a:p>
          <a:p>
            <a:pPr lvl="1"/>
            <a:r>
              <a:rPr lang="en-US" b="1" dirty="0" smtClean="0"/>
              <a:t>Website – www.sacoronavirus.co.za</a:t>
            </a:r>
          </a:p>
          <a:p>
            <a:pPr lvl="1"/>
            <a:r>
              <a:rPr lang="en-US" b="1" dirty="0" smtClean="0">
                <a:solidFill>
                  <a:srgbClr val="0070C0"/>
                </a:solidFill>
              </a:rPr>
              <a:t>https</a:t>
            </a:r>
            <a:r>
              <a:rPr lang="en-US" b="1" dirty="0">
                <a:solidFill>
                  <a:srgbClr val="0070C0"/>
                </a:solidFill>
              </a:rPr>
              <a:t>://www.who.int/emergencies/diseases/novel-coronavirus-2019/situation-reports/  </a:t>
            </a:r>
            <a:endParaRPr lang="en-US" b="1" dirty="0" smtClean="0">
              <a:solidFill>
                <a:srgbClr val="0070C0"/>
              </a:solidFill>
            </a:endParaRPr>
          </a:p>
          <a:p>
            <a:pPr marL="411480" lvl="1" indent="0">
              <a:buNone/>
            </a:pPr>
            <a:endParaRPr lang="en-US" b="1" dirty="0">
              <a:solidFill>
                <a:srgbClr val="0070C0"/>
              </a:solidFill>
            </a:endParaRPr>
          </a:p>
          <a:p>
            <a:r>
              <a:rPr lang="en-US" dirty="0"/>
              <a:t>Advice and guidance from WHO on COVID-19 </a:t>
            </a:r>
            <a:endParaRPr lang="en-US" dirty="0" smtClean="0"/>
          </a:p>
          <a:p>
            <a:pPr marL="114300" indent="0">
              <a:buNone/>
            </a:pPr>
            <a:endParaRPr lang="en-US" dirty="0"/>
          </a:p>
          <a:p>
            <a:pPr lvl="1"/>
            <a:r>
              <a:rPr lang="en-US" b="1" dirty="0">
                <a:solidFill>
                  <a:srgbClr val="0070C0"/>
                </a:solidFill>
              </a:rPr>
              <a:t>https://www.who.int/emergencies/diseases/novel-coronavirus-2019 </a:t>
            </a:r>
          </a:p>
          <a:p>
            <a:pPr lvl="1"/>
            <a:r>
              <a:rPr lang="en-US" b="1" dirty="0">
                <a:solidFill>
                  <a:srgbClr val="0070C0"/>
                </a:solidFill>
              </a:rPr>
              <a:t>https://www.epi-win.com/  </a:t>
            </a:r>
          </a:p>
          <a:p>
            <a:pPr marL="114300" indent="0">
              <a:buNone/>
            </a:pPr>
            <a:r>
              <a:rPr lang="en-US" dirty="0"/>
              <a:t> </a:t>
            </a:r>
            <a:endParaRPr lang="en-ZA" dirty="0"/>
          </a:p>
        </p:txBody>
      </p:sp>
    </p:spTree>
    <p:extLst>
      <p:ext uri="{BB962C8B-B14F-4D97-AF65-F5344CB8AC3E}">
        <p14:creationId xmlns:p14="http://schemas.microsoft.com/office/powerpoint/2010/main" val="3169690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COVID 19 LOCKDOWN LEVELS</a:t>
            </a:r>
            <a:endParaRPr lang="en-ZA" sz="4400" b="1" dirty="0"/>
          </a:p>
        </p:txBody>
      </p:sp>
      <p:sp>
        <p:nvSpPr>
          <p:cNvPr id="3" name="Content Placeholder 2"/>
          <p:cNvSpPr>
            <a:spLocks noGrp="1"/>
          </p:cNvSpPr>
          <p:nvPr>
            <p:ph idx="1"/>
          </p:nvPr>
        </p:nvSpPr>
        <p:spPr/>
        <p:txBody>
          <a:bodyPr>
            <a:normAutofit/>
          </a:bodyPr>
          <a:lstStyle/>
          <a:p>
            <a:pPr marL="114300" indent="0" algn="just">
              <a:buNone/>
            </a:pPr>
            <a:endParaRPr lang="en-ZA" sz="3600" dirty="0" smtClean="0"/>
          </a:p>
          <a:p>
            <a:pPr marL="114300" indent="0">
              <a:buNone/>
            </a:pPr>
            <a:endParaRPr lang="en-ZA" dirty="0" smtClean="0"/>
          </a:p>
          <a:p>
            <a:endParaRPr lang="en-ZA" dirty="0"/>
          </a:p>
        </p:txBody>
      </p:sp>
      <p:sp>
        <p:nvSpPr>
          <p:cNvPr id="4" name="Slide Number Placeholder 3"/>
          <p:cNvSpPr>
            <a:spLocks noGrp="1"/>
          </p:cNvSpPr>
          <p:nvPr>
            <p:ph type="sldNum" sz="quarter" idx="12"/>
          </p:nvPr>
        </p:nvSpPr>
        <p:spPr/>
        <p:txBody>
          <a:bodyPr/>
          <a:lstStyle/>
          <a:p>
            <a:fld id="{C9A4F6ED-628D-43FC-BB3F-82A3E1DAF923}" type="slidenum">
              <a:rPr lang="en-GB" smtClean="0"/>
              <a:t>4</a:t>
            </a:fld>
            <a:endParaRPr lang="en-GB"/>
          </a:p>
        </p:txBody>
      </p:sp>
      <p:pic>
        <p:nvPicPr>
          <p:cNvPr id="5" name="Picture 4"/>
          <p:cNvPicPr>
            <a:picLocks noChangeAspect="1"/>
          </p:cNvPicPr>
          <p:nvPr/>
        </p:nvPicPr>
        <p:blipFill>
          <a:blip r:embed="rId2"/>
          <a:stretch>
            <a:fillRect/>
          </a:stretch>
        </p:blipFill>
        <p:spPr>
          <a:xfrm>
            <a:off x="8448310" y="6184176"/>
            <a:ext cx="715595" cy="67382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600200"/>
            <a:ext cx="7389440" cy="4583976"/>
          </a:xfrm>
          <a:prstGeom prst="rect">
            <a:avLst/>
          </a:prstGeom>
        </p:spPr>
      </p:pic>
    </p:spTree>
    <p:extLst>
      <p:ext uri="{BB962C8B-B14F-4D97-AF65-F5344CB8AC3E}">
        <p14:creationId xmlns:p14="http://schemas.microsoft.com/office/powerpoint/2010/main" val="3514931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HOW COVID 19 SPREADS</a:t>
            </a:r>
            <a:endParaRPr lang="en-ZA" dirty="0"/>
          </a:p>
        </p:txBody>
      </p:sp>
      <p:sp>
        <p:nvSpPr>
          <p:cNvPr id="3" name="Content Placeholder 2"/>
          <p:cNvSpPr>
            <a:spLocks noGrp="1"/>
          </p:cNvSpPr>
          <p:nvPr>
            <p:ph idx="1"/>
          </p:nvPr>
        </p:nvSpPr>
        <p:spPr/>
        <p:txBody>
          <a:bodyPr>
            <a:noAutofit/>
          </a:bodyPr>
          <a:lstStyle/>
          <a:p>
            <a:r>
              <a:rPr lang="en-US" sz="1800" dirty="0"/>
              <a:t>When someone who has COVID-19 coughs or exhales they release droplets of infected fluid</a:t>
            </a:r>
            <a:r>
              <a:rPr lang="en-US" sz="1800" dirty="0" smtClean="0"/>
              <a:t>.</a:t>
            </a:r>
          </a:p>
          <a:p>
            <a:r>
              <a:rPr lang="en-US" sz="1800" dirty="0" smtClean="0"/>
              <a:t>Most </a:t>
            </a:r>
            <a:r>
              <a:rPr lang="en-US" sz="1800" dirty="0"/>
              <a:t>of these droplets fall on nearby surfaces and objects - such as desks, tables or telephones. </a:t>
            </a:r>
            <a:endParaRPr lang="en-US" sz="1800" dirty="0" smtClean="0"/>
          </a:p>
          <a:p>
            <a:r>
              <a:rPr lang="en-US" sz="1800" dirty="0" smtClean="0"/>
              <a:t>People </a:t>
            </a:r>
            <a:r>
              <a:rPr lang="en-US" sz="1800" dirty="0"/>
              <a:t>could catch COVID-19 by touching contaminated surfaces or objects – and then touching their eyes, nose or mouth. </a:t>
            </a:r>
            <a:endParaRPr lang="en-US" sz="1800" dirty="0" smtClean="0"/>
          </a:p>
          <a:p>
            <a:r>
              <a:rPr lang="en-US" sz="1800" dirty="0" smtClean="0"/>
              <a:t>If </a:t>
            </a:r>
            <a:r>
              <a:rPr lang="en-US" sz="1800" dirty="0"/>
              <a:t>they are standing within one meter of a person with COVID-19 they can catch it by breathing in droplets coughed out or exhaled by them</a:t>
            </a:r>
            <a:r>
              <a:rPr lang="en-US" sz="1800" dirty="0" smtClean="0"/>
              <a:t>.</a:t>
            </a:r>
          </a:p>
          <a:p>
            <a:r>
              <a:rPr lang="en-US" sz="1800" dirty="0" smtClean="0"/>
              <a:t>In </a:t>
            </a:r>
            <a:r>
              <a:rPr lang="en-US" sz="1800" dirty="0"/>
              <a:t>other words, COVID-19 spreads in a similar way to flu. </a:t>
            </a:r>
            <a:endParaRPr lang="en-US" sz="1800" dirty="0" smtClean="0"/>
          </a:p>
          <a:p>
            <a:r>
              <a:rPr lang="en-US" sz="1800" dirty="0" smtClean="0"/>
              <a:t>Most </a:t>
            </a:r>
            <a:r>
              <a:rPr lang="en-US" sz="1800" dirty="0"/>
              <a:t>persons infected with COVID-19 experience mild symptoms and recover. However, some go on to experience more serious illness and may require hospital care. </a:t>
            </a:r>
            <a:endParaRPr lang="en-US" sz="1800" dirty="0" smtClean="0"/>
          </a:p>
          <a:p>
            <a:r>
              <a:rPr lang="en-US" sz="1800" dirty="0" smtClean="0"/>
              <a:t>Risk </a:t>
            </a:r>
            <a:r>
              <a:rPr lang="en-US" sz="1800" dirty="0"/>
              <a:t>of serious illness rises with age: people over 40 seem to be more vulnerable than those under 40. </a:t>
            </a:r>
            <a:endParaRPr lang="en-US" sz="1800" dirty="0" smtClean="0"/>
          </a:p>
          <a:p>
            <a:r>
              <a:rPr lang="en-US" sz="1800" dirty="0" smtClean="0"/>
              <a:t>People </a:t>
            </a:r>
            <a:r>
              <a:rPr lang="en-US" sz="1800" dirty="0"/>
              <a:t>with weakened immune systems and people with conditions such as diabetes, heart and lung disease are also more vulnerable to serious illness. </a:t>
            </a:r>
            <a:endParaRPr lang="en-ZA" sz="1800" dirty="0"/>
          </a:p>
        </p:txBody>
      </p:sp>
      <p:sp>
        <p:nvSpPr>
          <p:cNvPr id="4" name="Slide Number Placeholder 3"/>
          <p:cNvSpPr>
            <a:spLocks noGrp="1"/>
          </p:cNvSpPr>
          <p:nvPr>
            <p:ph type="sldNum" sz="quarter" idx="12"/>
          </p:nvPr>
        </p:nvSpPr>
        <p:spPr/>
        <p:txBody>
          <a:bodyPr/>
          <a:lstStyle/>
          <a:p>
            <a:fld id="{C9A4F6ED-628D-43FC-BB3F-82A3E1DAF923}" type="slidenum">
              <a:rPr lang="en-GB" smtClean="0"/>
              <a:t>5</a:t>
            </a:fld>
            <a:endParaRPr lang="en-GB"/>
          </a:p>
        </p:txBody>
      </p:sp>
      <p:pic>
        <p:nvPicPr>
          <p:cNvPr id="5" name="Picture 4"/>
          <p:cNvPicPr>
            <a:picLocks noChangeAspect="1"/>
          </p:cNvPicPr>
          <p:nvPr/>
        </p:nvPicPr>
        <p:blipFill>
          <a:blip r:embed="rId2"/>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251614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492896"/>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2F2B20"/>
                </a:solidFill>
              </a:rPr>
              <a:t> STEP 1: ACCESS TO MUNICIPAL BUILDING PROTOCOL</a:t>
            </a:r>
            <a:endParaRPr lang="en-GB" dirty="0">
              <a:solidFill>
                <a:srgbClr val="2F2B20"/>
              </a:solidFill>
            </a:endParaRPr>
          </a:p>
        </p:txBody>
      </p:sp>
      <p:sp>
        <p:nvSpPr>
          <p:cNvPr id="5" name="Slide Number Placeholder 4"/>
          <p:cNvSpPr>
            <a:spLocks noGrp="1"/>
          </p:cNvSpPr>
          <p:nvPr>
            <p:ph type="sldNum" sz="quarter" idx="12"/>
          </p:nvPr>
        </p:nvSpPr>
        <p:spPr/>
        <p:txBody>
          <a:bodyPr/>
          <a:lstStyle/>
          <a:p>
            <a:fld id="{C9A4F6ED-628D-43FC-BB3F-82A3E1DAF923}" type="slidenum">
              <a:rPr lang="en-GB" smtClean="0"/>
              <a:pPr/>
              <a:t>6</a:t>
            </a:fld>
            <a:endParaRPr lang="en-GB"/>
          </a:p>
        </p:txBody>
      </p:sp>
      <p:pic>
        <p:nvPicPr>
          <p:cNvPr id="6" name="Picture 5"/>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523874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smtClean="0"/>
              <a:t>1.1 ENTERING MUNICIPAL BUILDING</a:t>
            </a:r>
            <a:r>
              <a:rPr lang="en-ZA" dirty="0" smtClean="0"/>
              <a:t/>
            </a:r>
            <a:br>
              <a:rPr lang="en-ZA" dirty="0" smtClean="0"/>
            </a:br>
            <a:endParaRPr lang="en-ZA" dirty="0"/>
          </a:p>
        </p:txBody>
      </p:sp>
      <p:sp>
        <p:nvSpPr>
          <p:cNvPr id="3" name="Content Placeholder 2"/>
          <p:cNvSpPr>
            <a:spLocks noGrp="1"/>
          </p:cNvSpPr>
          <p:nvPr>
            <p:ph sz="half" idx="1"/>
          </p:nvPr>
        </p:nvSpPr>
        <p:spPr>
          <a:xfrm>
            <a:off x="323528" y="1536192"/>
            <a:ext cx="3791272" cy="4590288"/>
          </a:xfrm>
        </p:spPr>
        <p:txBody>
          <a:bodyPr>
            <a:normAutofit fontScale="77500" lnSpcReduction="20000"/>
          </a:bodyPr>
          <a:lstStyle/>
          <a:p>
            <a:pPr lvl="1"/>
            <a:r>
              <a:rPr lang="en-US" dirty="0" smtClean="0"/>
              <a:t>Everyone should wear a mask when entering the Municipal building, failure to comply access will be denied.</a:t>
            </a:r>
          </a:p>
          <a:p>
            <a:pPr lvl="1"/>
            <a:r>
              <a:rPr lang="en-US" dirty="0" smtClean="0"/>
              <a:t>Masks must be worn at all times.</a:t>
            </a:r>
          </a:p>
          <a:p>
            <a:pPr lvl="1"/>
            <a:r>
              <a:rPr lang="en-US" dirty="0" smtClean="0"/>
              <a:t>Attendance registers must be signed on daily basis by  visitors, they will assist if there will be a need for tracing.</a:t>
            </a:r>
          </a:p>
          <a:p>
            <a:pPr lvl="1"/>
            <a:r>
              <a:rPr lang="en-US" dirty="0" smtClean="0"/>
              <a:t>There should always be a dedicated person to take temperatures of people coming into the Municipal building.</a:t>
            </a:r>
          </a:p>
          <a:p>
            <a:pPr lvl="1"/>
            <a:r>
              <a:rPr lang="en-US" dirty="0" smtClean="0"/>
              <a:t>Everyone must be sanitized when entering </a:t>
            </a:r>
            <a:endParaRPr lang="en-ZA"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536192"/>
            <a:ext cx="3433192" cy="4590288"/>
          </a:xfrm>
        </p:spPr>
      </p:pic>
      <p:sp>
        <p:nvSpPr>
          <p:cNvPr id="4" name="Slide Number Placeholder 3"/>
          <p:cNvSpPr>
            <a:spLocks noGrp="1"/>
          </p:cNvSpPr>
          <p:nvPr>
            <p:ph type="sldNum" sz="quarter" idx="12"/>
          </p:nvPr>
        </p:nvSpPr>
        <p:spPr/>
        <p:txBody>
          <a:bodyPr/>
          <a:lstStyle/>
          <a:p>
            <a:fld id="{C9A4F6ED-628D-43FC-BB3F-82A3E1DAF923}" type="slidenum">
              <a:rPr lang="en-GB" smtClean="0"/>
              <a:t>7</a:t>
            </a:fld>
            <a:endParaRPr lang="en-GB"/>
          </a:p>
        </p:txBody>
      </p:sp>
      <p:pic>
        <p:nvPicPr>
          <p:cNvPr id="7" name="Picture 6"/>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787810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smtClean="0"/>
              <a:t>1.2 FIELD (NOT OFFICE BASED) WORKERS</a:t>
            </a:r>
            <a:endParaRPr lang="en-ZA" dirty="0"/>
          </a:p>
        </p:txBody>
      </p:sp>
      <p:sp>
        <p:nvSpPr>
          <p:cNvPr id="3" name="Content Placeholder 2"/>
          <p:cNvSpPr>
            <a:spLocks noGrp="1"/>
          </p:cNvSpPr>
          <p:nvPr>
            <p:ph sz="half" idx="1"/>
          </p:nvPr>
        </p:nvSpPr>
        <p:spPr>
          <a:xfrm>
            <a:off x="323528" y="1536192"/>
            <a:ext cx="3791272" cy="4590288"/>
          </a:xfrm>
        </p:spPr>
        <p:txBody>
          <a:bodyPr>
            <a:normAutofit fontScale="85000" lnSpcReduction="20000"/>
          </a:bodyPr>
          <a:lstStyle/>
          <a:p>
            <a:pPr lvl="1"/>
            <a:r>
              <a:rPr lang="en-US" dirty="0" smtClean="0"/>
              <a:t>Everyone must wear Protective Clothing everyday (mask</a:t>
            </a:r>
            <a:r>
              <a:rPr lang="en-US" dirty="0"/>
              <a:t> </a:t>
            </a:r>
            <a:r>
              <a:rPr lang="en-US" dirty="0" smtClean="0"/>
              <a:t>and gloves)</a:t>
            </a:r>
          </a:p>
          <a:p>
            <a:pPr lvl="1"/>
            <a:r>
              <a:rPr lang="en-US" dirty="0" smtClean="0"/>
              <a:t>Masks must be worn at all times at and off work.</a:t>
            </a:r>
          </a:p>
          <a:p>
            <a:pPr lvl="1"/>
            <a:r>
              <a:rPr lang="en-US" dirty="0" smtClean="0"/>
              <a:t>Supervisors must at all times avail sanitizers to the employees.</a:t>
            </a:r>
          </a:p>
          <a:p>
            <a:pPr lvl="1"/>
            <a:r>
              <a:rPr lang="en-US" dirty="0" smtClean="0"/>
              <a:t>All field employees must first report to a site were there will be a dedicated person to take temperatures of all people reporting to work.</a:t>
            </a:r>
          </a:p>
          <a:p>
            <a:pPr lvl="1"/>
            <a:r>
              <a:rPr lang="en-US" dirty="0" smtClean="0"/>
              <a:t>Social distancing must be implemented even when working outside the offices.</a:t>
            </a:r>
            <a:endParaRPr lang="en-ZA" dirty="0"/>
          </a:p>
        </p:txBody>
      </p:sp>
      <p:sp>
        <p:nvSpPr>
          <p:cNvPr id="4" name="Slide Number Placeholder 3"/>
          <p:cNvSpPr>
            <a:spLocks noGrp="1"/>
          </p:cNvSpPr>
          <p:nvPr>
            <p:ph type="sldNum" sz="quarter" idx="12"/>
          </p:nvPr>
        </p:nvSpPr>
        <p:spPr/>
        <p:txBody>
          <a:bodyPr/>
          <a:lstStyle/>
          <a:p>
            <a:fld id="{C9A4F6ED-628D-43FC-BB3F-82A3E1DAF923}" type="slidenum">
              <a:rPr lang="en-GB" smtClean="0"/>
              <a:t>8</a:t>
            </a:fld>
            <a:endParaRPr lang="en-GB"/>
          </a:p>
        </p:txBody>
      </p:sp>
      <p:pic>
        <p:nvPicPr>
          <p:cNvPr id="7" name="Picture 6"/>
          <p:cNvPicPr>
            <a:picLocks noChangeAspect="1"/>
          </p:cNvPicPr>
          <p:nvPr/>
        </p:nvPicPr>
        <p:blipFill>
          <a:blip r:embed="rId2"/>
          <a:stretch>
            <a:fillRect/>
          </a:stretch>
        </p:blipFill>
        <p:spPr>
          <a:xfrm>
            <a:off x="8448310" y="6184176"/>
            <a:ext cx="715595" cy="673824"/>
          </a:xfrm>
          <a:prstGeom prst="rect">
            <a:avLst/>
          </a:prstGeo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1536192"/>
            <a:ext cx="3657600" cy="4509008"/>
          </a:xfrm>
        </p:spPr>
      </p:pic>
    </p:spTree>
    <p:extLst>
      <p:ext uri="{BB962C8B-B14F-4D97-AF65-F5344CB8AC3E}">
        <p14:creationId xmlns:p14="http://schemas.microsoft.com/office/powerpoint/2010/main" val="754252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smtClean="0"/>
              <a:t>1.3 SOCIAL DISTANCING </a:t>
            </a:r>
            <a:endParaRPr lang="en-ZA" sz="4400" dirty="0"/>
          </a:p>
        </p:txBody>
      </p:sp>
      <p:sp>
        <p:nvSpPr>
          <p:cNvPr id="3" name="Content Placeholder 2"/>
          <p:cNvSpPr>
            <a:spLocks noGrp="1"/>
          </p:cNvSpPr>
          <p:nvPr>
            <p:ph sz="half" idx="1"/>
          </p:nvPr>
        </p:nvSpPr>
        <p:spPr/>
        <p:txBody>
          <a:bodyPr>
            <a:normAutofit/>
          </a:bodyPr>
          <a:lstStyle/>
          <a:p>
            <a:r>
              <a:rPr lang="en-US" dirty="0" smtClean="0"/>
              <a:t>Maintain at least 1 meter distance between each other.</a:t>
            </a:r>
          </a:p>
          <a:p>
            <a:r>
              <a:rPr lang="en-US" dirty="0" smtClean="0"/>
              <a:t>Workstation should keep around 1.5 – 2 meter between each other.</a:t>
            </a:r>
          </a:p>
          <a:p>
            <a:r>
              <a:rPr lang="en-US" dirty="0" smtClean="0"/>
              <a:t>Reduce direct human-to-human contact at all times.</a:t>
            </a:r>
            <a:endParaRPr lang="en-ZA"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05325" y="1628800"/>
            <a:ext cx="3486150" cy="4497680"/>
          </a:xfrm>
        </p:spPr>
      </p:pic>
      <p:sp>
        <p:nvSpPr>
          <p:cNvPr id="4" name="Slide Number Placeholder 3"/>
          <p:cNvSpPr>
            <a:spLocks noGrp="1"/>
          </p:cNvSpPr>
          <p:nvPr>
            <p:ph type="sldNum" sz="quarter" idx="12"/>
          </p:nvPr>
        </p:nvSpPr>
        <p:spPr/>
        <p:txBody>
          <a:bodyPr/>
          <a:lstStyle/>
          <a:p>
            <a:fld id="{C9A4F6ED-628D-43FC-BB3F-82A3E1DAF923}" type="slidenum">
              <a:rPr lang="en-GB" smtClean="0"/>
              <a:t>9</a:t>
            </a:fld>
            <a:endParaRPr lang="en-GB"/>
          </a:p>
        </p:txBody>
      </p:sp>
      <p:pic>
        <p:nvPicPr>
          <p:cNvPr id="7" name="Picture 6"/>
          <p:cNvPicPr>
            <a:picLocks noChangeAspect="1"/>
          </p:cNvPicPr>
          <p:nvPr/>
        </p:nvPicPr>
        <p:blipFill>
          <a:blip r:embed="rId3"/>
          <a:stretch>
            <a:fillRect/>
          </a:stretch>
        </p:blipFill>
        <p:spPr>
          <a:xfrm>
            <a:off x="8448310" y="6184176"/>
            <a:ext cx="715595" cy="673824"/>
          </a:xfrm>
          <a:prstGeom prst="rect">
            <a:avLst/>
          </a:prstGeom>
        </p:spPr>
      </p:pic>
    </p:spTree>
    <p:extLst>
      <p:ext uri="{BB962C8B-B14F-4D97-AF65-F5344CB8AC3E}">
        <p14:creationId xmlns:p14="http://schemas.microsoft.com/office/powerpoint/2010/main" val="15126354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2649</TotalTime>
  <Words>2166</Words>
  <Application>Microsoft Office PowerPoint</Application>
  <PresentationFormat>On-screen Show (4:3)</PresentationFormat>
  <Paragraphs>210</Paragraphs>
  <Slides>36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Cambria</vt:lpstr>
      <vt:lpstr>Adjacency</vt:lpstr>
      <vt:lpstr>COVID 19 PANDEMIC</vt:lpstr>
      <vt:lpstr>TABLE OF CONTENTS</vt:lpstr>
      <vt:lpstr>BACKGROUND</vt:lpstr>
      <vt:lpstr>COVID 19 LOCKDOWN LEVELS</vt:lpstr>
      <vt:lpstr>HOW COVID 19 SPREADS</vt:lpstr>
      <vt:lpstr>PowerPoint Presentation</vt:lpstr>
      <vt:lpstr>1.1 ENTERING MUNICIPAL BUILDING </vt:lpstr>
      <vt:lpstr>1.2 FIELD (NOT OFFICE BASED) WORKERS</vt:lpstr>
      <vt:lpstr>1.3 SOCIAL DISTANCING </vt:lpstr>
      <vt:lpstr>1.4 USE OF SHARED OFFICE EQUIPMENTS</vt:lpstr>
      <vt:lpstr>PowerPoint Presentation</vt:lpstr>
      <vt:lpstr>2.1 OFFICE CLEANING – DISINFECTION </vt:lpstr>
      <vt:lpstr>2.3 FLEET – DISINFECTION </vt:lpstr>
      <vt:lpstr>2.4 OFFICE CLEANING - HYGIENE</vt:lpstr>
      <vt:lpstr>2.5 PERSONAL HYGIENE</vt:lpstr>
      <vt:lpstr>2.6 OFFICE VENTILATION</vt:lpstr>
      <vt:lpstr>PowerPoint Presentation</vt:lpstr>
      <vt:lpstr>3.1 WORK STATION PROTOCOL</vt:lpstr>
      <vt:lpstr>3.2 MEETINGS PROTOCOL</vt:lpstr>
      <vt:lpstr>3.3 MEETINGS PROTOCOL – AFTER MEETING</vt:lpstr>
      <vt:lpstr>3.4 WORK FROM HOME</vt:lpstr>
      <vt:lpstr>PowerPoint Presentation</vt:lpstr>
      <vt:lpstr>4.1 ISOLATION PLACE</vt:lpstr>
      <vt:lpstr>4.2 POSSIBLE SICK PERSON(S)</vt:lpstr>
      <vt:lpstr>4.3 SUPPORT OF SICK PERSON(S)</vt:lpstr>
      <vt:lpstr>4.4 STOP  COVID 19 STIGMA</vt:lpstr>
      <vt:lpstr>4.5 RUMOURS AND FAKE NEW</vt:lpstr>
      <vt:lpstr>PowerPoint Presentation</vt:lpstr>
      <vt:lpstr>5.1 BEFORE TRAVELLING</vt:lpstr>
      <vt:lpstr>5.2 WHILE TRAVELLING</vt:lpstr>
      <vt:lpstr>5.2 UPON RETURN FROM TRAVELLING</vt:lpstr>
      <vt:lpstr>PowerPoint Presentation</vt:lpstr>
      <vt:lpstr>PROTOCOL WHEN GETTING HOME</vt:lpstr>
      <vt:lpstr>COMMUNICATIONS</vt:lpstr>
      <vt:lpstr>WHO SHOULD BE CONTACTED WHEN AN EMPLOYEE IS SHOWING COVID 19 SYMPTOMS</vt:lpstr>
      <vt:lpstr>HOW TO STAY INFORMED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Ngwathe Local Municipality</dc:title>
  <dc:creator>Jonas</dc:creator>
  <cp:lastModifiedBy>User</cp:lastModifiedBy>
  <cp:revision>186</cp:revision>
  <cp:lastPrinted>2019-10-22T05:49:59Z</cp:lastPrinted>
  <dcterms:created xsi:type="dcterms:W3CDTF">2018-05-22T22:27:56Z</dcterms:created>
  <dcterms:modified xsi:type="dcterms:W3CDTF">2020-04-29T12:45:06Z</dcterms:modified>
</cp:coreProperties>
</file>